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67" r:id="rId16"/>
    <p:sldId id="273" r:id="rId17"/>
    <p:sldId id="274" r:id="rId18"/>
    <p:sldId id="275" r:id="rId19"/>
    <p:sldId id="276" r:id="rId20"/>
    <p:sldId id="278" r:id="rId21"/>
    <p:sldId id="262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9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287" r:id="rId38"/>
    <p:sldId id="288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37" autoAdjust="0"/>
  </p:normalViewPr>
  <p:slideViewPr>
    <p:cSldViewPr snapToGrid="0">
      <p:cViewPr>
        <p:scale>
          <a:sx n="100" d="100"/>
          <a:sy n="100" d="100"/>
        </p:scale>
        <p:origin x="96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39B64-A1E1-4353-929E-54578F86547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E9502-FC88-4416-B491-B19CAB7C7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9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sequence </a:t>
            </a:r>
            <a:r>
              <a:rPr lang="en-US" dirty="0" err="1"/>
              <a:t>otomatikid</a:t>
            </a:r>
            <a:endParaRPr lang="en-US" dirty="0"/>
          </a:p>
          <a:p>
            <a:r>
              <a:rPr lang="en-US" dirty="0"/>
              <a:t>increment by 1</a:t>
            </a:r>
          </a:p>
          <a:p>
            <a:r>
              <a:rPr lang="en-US" dirty="0"/>
              <a:t>start with 1</a:t>
            </a:r>
          </a:p>
          <a:p>
            <a:r>
              <a:rPr lang="en-US" dirty="0" err="1"/>
              <a:t>maxvalue</a:t>
            </a:r>
            <a:r>
              <a:rPr lang="en-US" dirty="0"/>
              <a:t> 10000</a:t>
            </a:r>
          </a:p>
          <a:p>
            <a:r>
              <a:rPr lang="en-US" dirty="0" err="1"/>
              <a:t>nocycle</a:t>
            </a:r>
            <a:endParaRPr lang="en-US" dirty="0"/>
          </a:p>
          <a:p>
            <a:r>
              <a:rPr lang="en-US" dirty="0" err="1"/>
              <a:t>nocache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CREATE TABLE </a:t>
            </a:r>
            <a:r>
              <a:rPr lang="en-US" dirty="0" err="1"/>
              <a:t>personel</a:t>
            </a:r>
            <a:r>
              <a:rPr lang="en-US" dirty="0"/>
              <a:t>(</a:t>
            </a:r>
          </a:p>
          <a:p>
            <a:r>
              <a:rPr lang="en-US" dirty="0" err="1"/>
              <a:t>per_id</a:t>
            </a:r>
            <a:r>
              <a:rPr lang="en-US" dirty="0"/>
              <a:t> number(7),</a:t>
            </a:r>
          </a:p>
          <a:p>
            <a:r>
              <a:rPr lang="en-US" dirty="0"/>
              <a:t>ad varchar2(30) not null,</a:t>
            </a:r>
          </a:p>
          <a:p>
            <a:r>
              <a:rPr lang="en-US" dirty="0" err="1"/>
              <a:t>soyad</a:t>
            </a:r>
            <a:r>
              <a:rPr lang="en-US" dirty="0"/>
              <a:t> varchar2(30) not null, </a:t>
            </a:r>
          </a:p>
          <a:p>
            <a:r>
              <a:rPr lang="en-US" dirty="0" err="1"/>
              <a:t>tcno</a:t>
            </a:r>
            <a:r>
              <a:rPr lang="en-US" dirty="0"/>
              <a:t> char(11)</a:t>
            </a:r>
          </a:p>
          <a:p>
            <a:r>
              <a:rPr lang="en-US" dirty="0"/>
              <a:t>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insert into </a:t>
            </a:r>
            <a:r>
              <a:rPr lang="en-US" dirty="0" err="1"/>
              <a:t>personel</a:t>
            </a:r>
            <a:endParaRPr lang="en-US" dirty="0"/>
          </a:p>
          <a:p>
            <a:r>
              <a:rPr lang="en-US" dirty="0"/>
              <a:t>values (</a:t>
            </a:r>
            <a:r>
              <a:rPr lang="en-US" dirty="0" err="1"/>
              <a:t>otomatikid.nextval</a:t>
            </a:r>
            <a:r>
              <a:rPr lang="en-US" dirty="0"/>
              <a:t>, '</a:t>
            </a:r>
            <a:r>
              <a:rPr lang="en-US" dirty="0" err="1"/>
              <a:t>Sevdanur</a:t>
            </a:r>
            <a:r>
              <a:rPr lang="en-US" dirty="0"/>
              <a:t>', 'GENC', 1000);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otomatikid.currval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personel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personel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60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declare </a:t>
            </a:r>
          </a:p>
          <a:p>
            <a:r>
              <a:rPr lang="en-US" dirty="0" err="1"/>
              <a:t>sayi</a:t>
            </a:r>
            <a:r>
              <a:rPr lang="en-US" dirty="0"/>
              <a:t> number(2);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count(distinct(</a:t>
            </a:r>
            <a:r>
              <a:rPr lang="en-US" dirty="0" err="1"/>
              <a:t>gname</a:t>
            </a:r>
            <a:r>
              <a:rPr lang="en-US" dirty="0"/>
              <a:t>)) into </a:t>
            </a:r>
            <a:r>
              <a:rPr lang="en-US" dirty="0" err="1"/>
              <a:t>sayi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takimlar</a:t>
            </a:r>
            <a:r>
              <a:rPr lang="en-US" dirty="0"/>
              <a:t>;  </a:t>
            </a:r>
          </a:p>
          <a:p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1..sayi loop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||'.</a:t>
            </a:r>
            <a:r>
              <a:rPr lang="en-US" dirty="0" err="1"/>
              <a:t>Grup</a:t>
            </a:r>
            <a:r>
              <a:rPr lang="en-US" dirty="0"/>
              <a:t>');</a:t>
            </a:r>
          </a:p>
          <a:p>
            <a:r>
              <a:rPr lang="en-US" dirty="0"/>
              <a:t>    end loop;</a:t>
            </a:r>
          </a:p>
          <a:p>
            <a:r>
              <a:rPr lang="en-US" dirty="0"/>
              <a:t>end;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1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or replace function ornek2(ad varchar2)</a:t>
            </a:r>
          </a:p>
          <a:p>
            <a:r>
              <a:rPr lang="en-US" dirty="0"/>
              <a:t>return number</a:t>
            </a:r>
          </a:p>
          <a:p>
            <a:r>
              <a:rPr lang="en-US" dirty="0"/>
              <a:t>is</a:t>
            </a:r>
          </a:p>
          <a:p>
            <a:r>
              <a:rPr lang="en-US" dirty="0" err="1"/>
              <a:t>yuzde</a:t>
            </a:r>
            <a:r>
              <a:rPr lang="en-US" dirty="0"/>
              <a:t> number(3,1);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declare</a:t>
            </a:r>
          </a:p>
          <a:p>
            <a:r>
              <a:rPr lang="en-US" dirty="0" err="1"/>
              <a:t>deger</a:t>
            </a:r>
            <a:r>
              <a:rPr lang="en-US" dirty="0"/>
              <a:t> number(2);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</a:t>
            </a:r>
            <a:r>
              <a:rPr lang="en-US" dirty="0" err="1"/>
              <a:t>puan</a:t>
            </a:r>
            <a:r>
              <a:rPr lang="en-US" dirty="0"/>
              <a:t> into </a:t>
            </a:r>
            <a:r>
              <a:rPr lang="en-US" dirty="0" err="1"/>
              <a:t>deger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takimlar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isim</a:t>
            </a:r>
            <a:r>
              <a:rPr lang="en-US" dirty="0"/>
              <a:t>=ad;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select max(</a:t>
            </a:r>
            <a:r>
              <a:rPr lang="en-US" dirty="0" err="1"/>
              <a:t>puan</a:t>
            </a:r>
            <a:r>
              <a:rPr lang="en-US" dirty="0"/>
              <a:t>)/</a:t>
            </a:r>
            <a:r>
              <a:rPr lang="en-US" dirty="0" err="1"/>
              <a:t>deger</a:t>
            </a:r>
            <a:r>
              <a:rPr lang="en-US" dirty="0"/>
              <a:t> into </a:t>
            </a:r>
            <a:r>
              <a:rPr lang="en-US" dirty="0" err="1"/>
              <a:t>yuzde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takimlar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return </a:t>
            </a:r>
            <a:r>
              <a:rPr lang="en-US" dirty="0" err="1"/>
              <a:t>yuzde</a:t>
            </a:r>
            <a:r>
              <a:rPr lang="en-US" dirty="0"/>
              <a:t>;</a:t>
            </a:r>
          </a:p>
          <a:p>
            <a:r>
              <a:rPr lang="en-US" dirty="0"/>
              <a:t>exception</a:t>
            </a:r>
          </a:p>
          <a:p>
            <a:r>
              <a:rPr lang="en-US" dirty="0"/>
              <a:t>    when </a:t>
            </a:r>
            <a:r>
              <a:rPr lang="en-US" dirty="0" err="1"/>
              <a:t>zero_divide</a:t>
            </a:r>
            <a:r>
              <a:rPr lang="en-US" dirty="0"/>
              <a:t>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 ('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takim</a:t>
            </a:r>
            <a:r>
              <a:rPr lang="en-US" dirty="0"/>
              <a:t> 0 </a:t>
            </a:r>
            <a:r>
              <a:rPr lang="en-US" dirty="0" err="1"/>
              <a:t>cekmistir</a:t>
            </a:r>
            <a:r>
              <a:rPr lang="en-US" dirty="0"/>
              <a:t>');</a:t>
            </a:r>
          </a:p>
          <a:p>
            <a:r>
              <a:rPr lang="en-US" dirty="0"/>
              <a:t>end;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takimlar</a:t>
            </a:r>
            <a:r>
              <a:rPr lang="en-US" dirty="0"/>
              <a:t>;</a:t>
            </a:r>
          </a:p>
          <a:p>
            <a:r>
              <a:rPr lang="en-US" dirty="0"/>
              <a:t>select ornek2('Man. United') from dual;</a:t>
            </a:r>
          </a:p>
          <a:p>
            <a:r>
              <a:rPr lang="en-US" dirty="0"/>
              <a:t>DROP FUNCTION ornek2;</a:t>
            </a:r>
          </a:p>
          <a:p>
            <a:r>
              <a:rPr lang="en-US" dirty="0"/>
              <a:t>set </a:t>
            </a:r>
            <a:r>
              <a:rPr lang="en-US" dirty="0" err="1"/>
              <a:t>serveroutput</a:t>
            </a:r>
            <a:r>
              <a:rPr lang="en-US" dirty="0"/>
              <a:t> on;</a:t>
            </a:r>
          </a:p>
          <a:p>
            <a:r>
              <a:rPr lang="en-US" dirty="0"/>
              <a:t>----------------------------------------------</a:t>
            </a:r>
          </a:p>
          <a:p>
            <a:endParaRPr lang="en-US" dirty="0"/>
          </a:p>
          <a:p>
            <a:r>
              <a:rPr lang="en-US" dirty="0"/>
              <a:t>declare</a:t>
            </a:r>
          </a:p>
          <a:p>
            <a:r>
              <a:rPr lang="en-US" dirty="0"/>
              <a:t>    </a:t>
            </a:r>
            <a:r>
              <a:rPr lang="en-US" dirty="0" err="1"/>
              <a:t>dmg_hata</a:t>
            </a:r>
            <a:r>
              <a:rPr lang="en-US" dirty="0"/>
              <a:t> exception;</a:t>
            </a:r>
          </a:p>
          <a:p>
            <a:r>
              <a:rPr lang="en-US" dirty="0"/>
              <a:t>    </a:t>
            </a:r>
            <a:r>
              <a:rPr lang="en-US" dirty="0" err="1"/>
              <a:t>sayi</a:t>
            </a:r>
            <a:r>
              <a:rPr lang="en-US" dirty="0"/>
              <a:t> number:=5;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if </a:t>
            </a:r>
            <a:r>
              <a:rPr lang="en-US" dirty="0" err="1"/>
              <a:t>sayi</a:t>
            </a:r>
            <a:r>
              <a:rPr lang="en-US" dirty="0"/>
              <a:t>&lt;10 then</a:t>
            </a:r>
          </a:p>
          <a:p>
            <a:r>
              <a:rPr lang="en-US" dirty="0"/>
              <a:t>        raise </a:t>
            </a:r>
            <a:r>
              <a:rPr lang="en-US" dirty="0" err="1"/>
              <a:t>dmg_hata</a:t>
            </a:r>
            <a:r>
              <a:rPr lang="en-US" dirty="0"/>
              <a:t>;</a:t>
            </a:r>
          </a:p>
          <a:p>
            <a:r>
              <a:rPr lang="en-US" dirty="0"/>
              <a:t>    end if;</a:t>
            </a:r>
          </a:p>
          <a:p>
            <a:r>
              <a:rPr lang="en-US" dirty="0"/>
              <a:t>exception</a:t>
            </a:r>
          </a:p>
          <a:p>
            <a:r>
              <a:rPr lang="en-US" dirty="0"/>
              <a:t>    when </a:t>
            </a:r>
            <a:r>
              <a:rPr lang="en-US" dirty="0" err="1"/>
              <a:t>dmg_hata</a:t>
            </a:r>
            <a:r>
              <a:rPr lang="en-US" dirty="0"/>
              <a:t>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Gruptan</a:t>
            </a:r>
            <a:r>
              <a:rPr lang="en-US" dirty="0"/>
              <a:t> </a:t>
            </a:r>
            <a:r>
              <a:rPr lang="en-US" dirty="0" err="1"/>
              <a:t>cikamaz</a:t>
            </a:r>
            <a:r>
              <a:rPr lang="en-US" dirty="0"/>
              <a:t>');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İstisnai</a:t>
            </a:r>
            <a:r>
              <a:rPr lang="en-US" dirty="0"/>
              <a:t> </a:t>
            </a:r>
            <a:r>
              <a:rPr lang="en-US" dirty="0" err="1"/>
              <a:t>durumların</a:t>
            </a:r>
            <a:r>
              <a:rPr lang="en-US" dirty="0"/>
              <a:t> </a:t>
            </a:r>
            <a:r>
              <a:rPr lang="en-US" dirty="0" err="1"/>
              <a:t>açıklamaları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anlamları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Oracle </a:t>
            </a:r>
            <a:r>
              <a:rPr lang="en-US" dirty="0" err="1"/>
              <a:t>firmasının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sitesine</a:t>
            </a:r>
            <a:r>
              <a:rPr lang="en-US" dirty="0"/>
              <a:t> </a:t>
            </a:r>
            <a:r>
              <a:rPr lang="en-US" dirty="0" err="1"/>
              <a:t>bakabilirsiniz</a:t>
            </a:r>
            <a:r>
              <a:rPr lang="en-US" dirty="0"/>
              <a:t>. http://docs.oracle.com/cd/B10501_01/appdev.920/a96624/07_errs.htm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7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</a:t>
            </a:r>
          </a:p>
          <a:p>
            <a:r>
              <a:rPr lang="en-US" dirty="0"/>
              <a:t>fark number(5);</a:t>
            </a:r>
          </a:p>
          <a:p>
            <a:r>
              <a:rPr lang="en-US" dirty="0"/>
              <a:t>begin </a:t>
            </a:r>
          </a:p>
          <a:p>
            <a:r>
              <a:rPr lang="en-US" dirty="0"/>
              <a:t>    select </a:t>
            </a:r>
            <a:r>
              <a:rPr lang="en-US" dirty="0" err="1"/>
              <a:t>kapasite</a:t>
            </a:r>
            <a:r>
              <a:rPr lang="en-US" dirty="0"/>
              <a:t> into fark</a:t>
            </a:r>
          </a:p>
          <a:p>
            <a:r>
              <a:rPr lang="en-US" dirty="0"/>
              <a:t>    from </a:t>
            </a:r>
            <a:r>
              <a:rPr lang="en-US" dirty="0" err="1"/>
              <a:t>stadlar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isim</a:t>
            </a:r>
            <a:r>
              <a:rPr lang="en-US" dirty="0"/>
              <a:t>='Inonu';</a:t>
            </a:r>
          </a:p>
          <a:p>
            <a:r>
              <a:rPr lang="en-US" dirty="0"/>
              <a:t>    if fark&gt;1000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1000den </a:t>
            </a:r>
            <a:r>
              <a:rPr lang="en-US" dirty="0" err="1"/>
              <a:t>buyuk</a:t>
            </a:r>
            <a:r>
              <a:rPr lang="en-US" dirty="0"/>
              <a:t>');</a:t>
            </a:r>
          </a:p>
          <a:p>
            <a:r>
              <a:rPr lang="en-US" dirty="0"/>
              <a:t>    end if;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stadlar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</a:t>
            </a:r>
          </a:p>
          <a:p>
            <a:r>
              <a:rPr lang="en-US" dirty="0"/>
              <a:t>fark number(5);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</a:t>
            </a:r>
            <a:r>
              <a:rPr lang="en-US" dirty="0" err="1"/>
              <a:t>kapasite</a:t>
            </a:r>
            <a:r>
              <a:rPr lang="en-US" dirty="0"/>
              <a:t> into fark</a:t>
            </a:r>
          </a:p>
          <a:p>
            <a:r>
              <a:rPr lang="en-US" dirty="0"/>
              <a:t>    from </a:t>
            </a:r>
            <a:r>
              <a:rPr lang="en-US" dirty="0" err="1"/>
              <a:t>stadlar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isim</a:t>
            </a:r>
            <a:r>
              <a:rPr lang="en-US" dirty="0"/>
              <a:t>='Inonu';</a:t>
            </a:r>
          </a:p>
          <a:p>
            <a:r>
              <a:rPr lang="en-US" dirty="0"/>
              <a:t>    if fark&gt;1000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1000den </a:t>
            </a:r>
            <a:r>
              <a:rPr lang="en-US" dirty="0" err="1"/>
              <a:t>buyuk</a:t>
            </a:r>
            <a:r>
              <a:rPr lang="en-US" dirty="0"/>
              <a:t>');</a:t>
            </a:r>
          </a:p>
          <a:p>
            <a:r>
              <a:rPr lang="en-US" dirty="0"/>
              <a:t>    else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1000den </a:t>
            </a:r>
            <a:r>
              <a:rPr lang="en-US" dirty="0" err="1"/>
              <a:t>kucuk</a:t>
            </a:r>
            <a:r>
              <a:rPr lang="en-US" dirty="0"/>
              <a:t>');</a:t>
            </a:r>
          </a:p>
          <a:p>
            <a:r>
              <a:rPr lang="en-US" dirty="0"/>
              <a:t>    end if;</a:t>
            </a:r>
          </a:p>
          <a:p>
            <a:r>
              <a:rPr lang="en-US" dirty="0"/>
              <a:t>end;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</a:t>
            </a:r>
          </a:p>
          <a:p>
            <a:r>
              <a:rPr lang="en-US" dirty="0"/>
              <a:t>fark number(5);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max(</a:t>
            </a:r>
            <a:r>
              <a:rPr lang="en-US" dirty="0" err="1"/>
              <a:t>kapasite</a:t>
            </a:r>
            <a:r>
              <a:rPr lang="en-US" dirty="0"/>
              <a:t>) into fark</a:t>
            </a:r>
          </a:p>
          <a:p>
            <a:r>
              <a:rPr lang="en-US" dirty="0"/>
              <a:t>    from </a:t>
            </a:r>
            <a:r>
              <a:rPr lang="en-US" dirty="0" err="1"/>
              <a:t>stadlar</a:t>
            </a:r>
            <a:r>
              <a:rPr lang="en-US" dirty="0"/>
              <a:t>;</a:t>
            </a:r>
          </a:p>
          <a:p>
            <a:r>
              <a:rPr lang="en-US" dirty="0"/>
              <a:t>    if fark=1000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1000');</a:t>
            </a:r>
          </a:p>
          <a:p>
            <a:r>
              <a:rPr lang="en-US" dirty="0"/>
              <a:t>    </a:t>
            </a:r>
            <a:r>
              <a:rPr lang="en-US" dirty="0" err="1"/>
              <a:t>elsif</a:t>
            </a:r>
            <a:r>
              <a:rPr lang="en-US" dirty="0"/>
              <a:t> fark=2000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2000');</a:t>
            </a:r>
          </a:p>
          <a:p>
            <a:r>
              <a:rPr lang="en-US" dirty="0"/>
              <a:t>    else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2000den </a:t>
            </a:r>
            <a:r>
              <a:rPr lang="en-US" dirty="0" err="1"/>
              <a:t>buyuk</a:t>
            </a:r>
            <a:r>
              <a:rPr lang="en-US" dirty="0"/>
              <a:t>');</a:t>
            </a:r>
          </a:p>
          <a:p>
            <a:r>
              <a:rPr lang="en-US" dirty="0"/>
              <a:t>    end if;</a:t>
            </a:r>
          </a:p>
          <a:p>
            <a:r>
              <a:rPr lang="en-US" dirty="0"/>
              <a:t>end;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50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</a:t>
            </a:r>
          </a:p>
          <a:p>
            <a:r>
              <a:rPr lang="en-US" dirty="0" err="1"/>
              <a:t>harf</a:t>
            </a:r>
            <a:r>
              <a:rPr lang="en-US" dirty="0"/>
              <a:t> varchar2(1);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</a:t>
            </a:r>
            <a:r>
              <a:rPr lang="en-US" dirty="0" err="1"/>
              <a:t>gname</a:t>
            </a:r>
            <a:r>
              <a:rPr lang="en-US" dirty="0"/>
              <a:t> into </a:t>
            </a:r>
            <a:r>
              <a:rPr lang="en-US" dirty="0" err="1"/>
              <a:t>harf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takimlar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isim</a:t>
            </a:r>
            <a:r>
              <a:rPr lang="en-US" dirty="0"/>
              <a:t>='Besiktas';</a:t>
            </a:r>
          </a:p>
          <a:p>
            <a:r>
              <a:rPr lang="en-US" dirty="0"/>
              <a:t>    case </a:t>
            </a:r>
            <a:r>
              <a:rPr lang="en-US" dirty="0" err="1"/>
              <a:t>harf</a:t>
            </a:r>
            <a:endParaRPr lang="en-US" dirty="0"/>
          </a:p>
          <a:p>
            <a:r>
              <a:rPr lang="en-US" dirty="0"/>
              <a:t>        when 'A' then </a:t>
            </a:r>
            <a:r>
              <a:rPr lang="en-US" dirty="0" err="1"/>
              <a:t>dbms_output.put_line</a:t>
            </a:r>
            <a:r>
              <a:rPr lang="en-US" dirty="0"/>
              <a:t> ('1.Grup');</a:t>
            </a:r>
          </a:p>
          <a:p>
            <a:r>
              <a:rPr lang="en-US" dirty="0"/>
              <a:t>        when 'B' then </a:t>
            </a:r>
            <a:r>
              <a:rPr lang="en-US" dirty="0" err="1"/>
              <a:t>dbms_output.put_line</a:t>
            </a:r>
            <a:r>
              <a:rPr lang="en-US" dirty="0"/>
              <a:t> ('2.Grup');</a:t>
            </a:r>
          </a:p>
          <a:p>
            <a:r>
              <a:rPr lang="en-US" dirty="0"/>
              <a:t>        when 'C' then </a:t>
            </a:r>
            <a:r>
              <a:rPr lang="en-US" dirty="0" err="1"/>
              <a:t>dbms_output.put_line</a:t>
            </a:r>
            <a:r>
              <a:rPr lang="en-US" dirty="0"/>
              <a:t> ('3.Grup');</a:t>
            </a:r>
          </a:p>
          <a:p>
            <a:r>
              <a:rPr lang="en-US" dirty="0"/>
              <a:t>        when 'D' then </a:t>
            </a:r>
            <a:r>
              <a:rPr lang="en-US" dirty="0" err="1"/>
              <a:t>dbms_output.put_line</a:t>
            </a:r>
            <a:r>
              <a:rPr lang="en-US" dirty="0"/>
              <a:t> ('4.Grup');</a:t>
            </a:r>
          </a:p>
          <a:p>
            <a:r>
              <a:rPr lang="en-US" dirty="0"/>
              <a:t>        when 'E' then </a:t>
            </a:r>
            <a:r>
              <a:rPr lang="en-US" dirty="0" err="1"/>
              <a:t>dbms_output.put_line</a:t>
            </a:r>
            <a:r>
              <a:rPr lang="en-US" dirty="0"/>
              <a:t> ('5.Grup');</a:t>
            </a:r>
          </a:p>
          <a:p>
            <a:r>
              <a:rPr lang="en-US" dirty="0"/>
              <a:t>        else </a:t>
            </a:r>
            <a:r>
              <a:rPr lang="en-US" dirty="0" err="1"/>
              <a:t>dbms_output.put_line</a:t>
            </a:r>
            <a:r>
              <a:rPr lang="en-US" dirty="0"/>
              <a:t> ('6. </a:t>
            </a:r>
            <a:r>
              <a:rPr lang="en-US" dirty="0" err="1"/>
              <a:t>Grup</a:t>
            </a:r>
            <a:r>
              <a:rPr lang="en-US" dirty="0"/>
              <a:t>');</a:t>
            </a:r>
          </a:p>
          <a:p>
            <a:r>
              <a:rPr lang="en-US" dirty="0"/>
              <a:t>    end case;</a:t>
            </a:r>
          </a:p>
          <a:p>
            <a:r>
              <a:rPr lang="en-US" dirty="0"/>
              <a:t>end;</a:t>
            </a:r>
          </a:p>
          <a:p>
            <a:r>
              <a:rPr lang="en-US" dirty="0"/>
              <a:t>select * from </a:t>
            </a:r>
            <a:r>
              <a:rPr lang="en-US" dirty="0" err="1"/>
              <a:t>takimlar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 </a:t>
            </a:r>
          </a:p>
          <a:p>
            <a:r>
              <a:rPr lang="en-US" dirty="0" err="1"/>
              <a:t>ucret</a:t>
            </a:r>
            <a:r>
              <a:rPr lang="en-US" dirty="0"/>
              <a:t> int;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maas into </a:t>
            </a:r>
            <a:r>
              <a:rPr lang="en-US" dirty="0" err="1"/>
              <a:t>ucret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    where ad='</a:t>
            </a:r>
            <a:r>
              <a:rPr lang="en-US" dirty="0" err="1"/>
              <a:t>Sevdanur</a:t>
            </a:r>
            <a:r>
              <a:rPr lang="en-US" dirty="0"/>
              <a:t>';</a:t>
            </a:r>
          </a:p>
          <a:p>
            <a:r>
              <a:rPr lang="en-US" dirty="0"/>
              <a:t>    loop</a:t>
            </a:r>
          </a:p>
          <a:p>
            <a:r>
              <a:rPr lang="en-US" dirty="0"/>
              <a:t>    if </a:t>
            </a:r>
            <a:r>
              <a:rPr lang="en-US" dirty="0" err="1"/>
              <a:t>ucret</a:t>
            </a:r>
            <a:r>
              <a:rPr lang="en-US" dirty="0"/>
              <a:t>&gt;1500 then</a:t>
            </a:r>
          </a:p>
          <a:p>
            <a:r>
              <a:rPr lang="en-US" dirty="0"/>
              <a:t>        exit;</a:t>
            </a:r>
          </a:p>
          <a:p>
            <a:r>
              <a:rPr lang="en-US" dirty="0"/>
              <a:t>    end if; </a:t>
            </a:r>
          </a:p>
          <a:p>
            <a:r>
              <a:rPr lang="en-US" dirty="0"/>
              <a:t>        update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        set maas=</a:t>
            </a:r>
            <a:r>
              <a:rPr lang="en-US" dirty="0" err="1"/>
              <a:t>ucret</a:t>
            </a:r>
            <a:r>
              <a:rPr lang="en-US" dirty="0"/>
              <a:t>*1.1</a:t>
            </a:r>
          </a:p>
          <a:p>
            <a:r>
              <a:rPr lang="en-US" dirty="0"/>
              <a:t>        where ad='</a:t>
            </a:r>
            <a:r>
              <a:rPr lang="en-US" dirty="0" err="1"/>
              <a:t>Sevdanur</a:t>
            </a:r>
            <a:r>
              <a:rPr lang="en-US" dirty="0"/>
              <a:t>'; </a:t>
            </a:r>
          </a:p>
          <a:p>
            <a:r>
              <a:rPr lang="en-US" dirty="0"/>
              <a:t>        </a:t>
            </a:r>
            <a:r>
              <a:rPr lang="en-US" dirty="0" err="1"/>
              <a:t>ucret</a:t>
            </a:r>
            <a:r>
              <a:rPr lang="en-US" dirty="0"/>
              <a:t>:=</a:t>
            </a:r>
            <a:r>
              <a:rPr lang="en-US" dirty="0" err="1"/>
              <a:t>ucret</a:t>
            </a:r>
            <a:r>
              <a:rPr lang="en-US" dirty="0"/>
              <a:t>*1.1;</a:t>
            </a:r>
          </a:p>
          <a:p>
            <a:r>
              <a:rPr lang="en-US" dirty="0"/>
              <a:t>    end loop;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--------------------------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personelOrnek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create table </a:t>
            </a:r>
            <a:r>
              <a:rPr lang="en-US" dirty="0" err="1"/>
              <a:t>personelOrnek</a:t>
            </a:r>
            <a:r>
              <a:rPr lang="en-US" dirty="0"/>
              <a:t>(</a:t>
            </a:r>
          </a:p>
          <a:p>
            <a:r>
              <a:rPr lang="en-US" dirty="0" err="1"/>
              <a:t>per_id</a:t>
            </a:r>
            <a:r>
              <a:rPr lang="en-US" dirty="0"/>
              <a:t> number(5),</a:t>
            </a:r>
          </a:p>
          <a:p>
            <a:r>
              <a:rPr lang="en-US" dirty="0"/>
              <a:t>ad varchar2(50),</a:t>
            </a:r>
          </a:p>
          <a:p>
            <a:r>
              <a:rPr lang="en-US" dirty="0" err="1"/>
              <a:t>soyad</a:t>
            </a:r>
            <a:r>
              <a:rPr lang="en-US" dirty="0"/>
              <a:t> varchar2(50),</a:t>
            </a:r>
          </a:p>
          <a:p>
            <a:r>
              <a:rPr lang="en-US" dirty="0"/>
              <a:t>maas int,</a:t>
            </a:r>
          </a:p>
          <a:p>
            <a:r>
              <a:rPr lang="en-US" dirty="0"/>
              <a:t>constraint </a:t>
            </a:r>
            <a:r>
              <a:rPr lang="en-US" dirty="0" err="1"/>
              <a:t>pk_personelOrnek</a:t>
            </a:r>
            <a:r>
              <a:rPr lang="en-US" dirty="0"/>
              <a:t> primary key(</a:t>
            </a:r>
            <a:r>
              <a:rPr lang="en-US" dirty="0" err="1"/>
              <a:t>per_id</a:t>
            </a:r>
            <a:r>
              <a:rPr lang="en-US" dirty="0"/>
              <a:t>)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insert into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values (</a:t>
            </a:r>
            <a:r>
              <a:rPr lang="en-US" dirty="0" err="1"/>
              <a:t>otomatikid.nextval</a:t>
            </a:r>
            <a:r>
              <a:rPr lang="en-US" dirty="0"/>
              <a:t>, '</a:t>
            </a:r>
            <a:r>
              <a:rPr lang="en-US" dirty="0" err="1"/>
              <a:t>Sevdanur</a:t>
            </a:r>
            <a:r>
              <a:rPr lang="en-US" dirty="0"/>
              <a:t>', 'GENC', 1000);</a:t>
            </a:r>
          </a:p>
          <a:p>
            <a:endParaRPr lang="en-US" dirty="0"/>
          </a:p>
          <a:p>
            <a:r>
              <a:rPr lang="en-US" dirty="0"/>
              <a:t>drop table </a:t>
            </a:r>
            <a:r>
              <a:rPr lang="en-US" dirty="0" err="1"/>
              <a:t>pk_personelOrnek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--------------------------</a:t>
            </a:r>
          </a:p>
          <a:p>
            <a:r>
              <a:rPr lang="en-US" dirty="0"/>
              <a:t>-- EXIT WHEN ?art; -- ?art </a:t>
            </a:r>
            <a:r>
              <a:rPr lang="en-US" dirty="0" err="1"/>
              <a:t>do?ru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Döngüden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declare </a:t>
            </a:r>
          </a:p>
          <a:p>
            <a:r>
              <a:rPr lang="en-US" dirty="0" err="1"/>
              <a:t>ucret</a:t>
            </a:r>
            <a:r>
              <a:rPr lang="en-US" dirty="0"/>
              <a:t> int;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maas into </a:t>
            </a:r>
            <a:r>
              <a:rPr lang="en-US" dirty="0" err="1"/>
              <a:t>ucret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personel</a:t>
            </a:r>
            <a:endParaRPr lang="en-US" dirty="0"/>
          </a:p>
          <a:p>
            <a:r>
              <a:rPr lang="en-US" dirty="0"/>
              <a:t>    where ad='</a:t>
            </a:r>
            <a:r>
              <a:rPr lang="en-US" dirty="0" err="1"/>
              <a:t>Sevdanur</a:t>
            </a:r>
            <a:r>
              <a:rPr lang="en-US" dirty="0"/>
              <a:t>';</a:t>
            </a:r>
          </a:p>
          <a:p>
            <a:r>
              <a:rPr lang="en-US" dirty="0"/>
              <a:t>    loop</a:t>
            </a:r>
          </a:p>
          <a:p>
            <a:r>
              <a:rPr lang="en-US" dirty="0"/>
              <a:t>    exit when </a:t>
            </a:r>
            <a:r>
              <a:rPr lang="en-US" dirty="0" err="1"/>
              <a:t>ucret</a:t>
            </a:r>
            <a:r>
              <a:rPr lang="en-US" dirty="0"/>
              <a:t>&gt;1500; </a:t>
            </a:r>
          </a:p>
          <a:p>
            <a:r>
              <a:rPr lang="en-US" dirty="0"/>
              <a:t>        update </a:t>
            </a:r>
            <a:r>
              <a:rPr lang="en-US" dirty="0" err="1"/>
              <a:t>personel</a:t>
            </a:r>
            <a:endParaRPr lang="en-US" dirty="0"/>
          </a:p>
          <a:p>
            <a:r>
              <a:rPr lang="en-US" dirty="0"/>
              <a:t>        set maas=</a:t>
            </a:r>
            <a:r>
              <a:rPr lang="en-US" dirty="0" err="1"/>
              <a:t>ucret</a:t>
            </a:r>
            <a:r>
              <a:rPr lang="en-US" dirty="0"/>
              <a:t>*1.1</a:t>
            </a:r>
          </a:p>
          <a:p>
            <a:r>
              <a:rPr lang="en-US" dirty="0"/>
              <a:t>        where ad='</a:t>
            </a:r>
            <a:r>
              <a:rPr lang="en-US" dirty="0" err="1"/>
              <a:t>Sevdanur</a:t>
            </a:r>
            <a:r>
              <a:rPr lang="en-US" dirty="0"/>
              <a:t>'; </a:t>
            </a:r>
          </a:p>
          <a:p>
            <a:r>
              <a:rPr lang="en-US" dirty="0"/>
              <a:t>        </a:t>
            </a:r>
            <a:r>
              <a:rPr lang="en-US" dirty="0" err="1"/>
              <a:t>ucret</a:t>
            </a:r>
            <a:r>
              <a:rPr lang="en-US" dirty="0"/>
              <a:t>:=</a:t>
            </a:r>
            <a:r>
              <a:rPr lang="en-US" dirty="0" err="1"/>
              <a:t>ucret</a:t>
            </a:r>
            <a:r>
              <a:rPr lang="en-US" dirty="0"/>
              <a:t>*1.1;</a:t>
            </a:r>
          </a:p>
          <a:p>
            <a:r>
              <a:rPr lang="en-US" dirty="0"/>
              <a:t>    end loop;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personel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 </a:t>
            </a:r>
          </a:p>
          <a:p>
            <a:r>
              <a:rPr lang="en-US" dirty="0" err="1"/>
              <a:t>ucret</a:t>
            </a:r>
            <a:r>
              <a:rPr lang="en-US" dirty="0"/>
              <a:t> int;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maas into </a:t>
            </a:r>
            <a:r>
              <a:rPr lang="en-US" dirty="0" err="1"/>
              <a:t>ucret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    where ad='</a:t>
            </a:r>
            <a:r>
              <a:rPr lang="en-US" dirty="0" err="1"/>
              <a:t>Sevdanur</a:t>
            </a:r>
            <a:r>
              <a:rPr lang="en-US" dirty="0"/>
              <a:t>';</a:t>
            </a:r>
          </a:p>
          <a:p>
            <a:r>
              <a:rPr lang="en-US" dirty="0"/>
              <a:t>    loop</a:t>
            </a:r>
          </a:p>
          <a:p>
            <a:r>
              <a:rPr lang="en-US" dirty="0"/>
              <a:t>    exit when </a:t>
            </a:r>
            <a:r>
              <a:rPr lang="en-US" dirty="0" err="1"/>
              <a:t>ucret</a:t>
            </a:r>
            <a:r>
              <a:rPr lang="en-US" dirty="0"/>
              <a:t>&gt;2500; </a:t>
            </a:r>
          </a:p>
          <a:p>
            <a:r>
              <a:rPr lang="en-US" dirty="0"/>
              <a:t>        update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        set maas=</a:t>
            </a:r>
            <a:r>
              <a:rPr lang="en-US" dirty="0" err="1"/>
              <a:t>ucret</a:t>
            </a:r>
            <a:r>
              <a:rPr lang="en-US" dirty="0"/>
              <a:t>*1.1</a:t>
            </a:r>
          </a:p>
          <a:p>
            <a:r>
              <a:rPr lang="en-US" dirty="0"/>
              <a:t>        where ad='</a:t>
            </a:r>
            <a:r>
              <a:rPr lang="en-US" dirty="0" err="1"/>
              <a:t>Sevdanur</a:t>
            </a:r>
            <a:r>
              <a:rPr lang="en-US" dirty="0"/>
              <a:t>'; </a:t>
            </a:r>
          </a:p>
          <a:p>
            <a:r>
              <a:rPr lang="en-US" dirty="0"/>
              <a:t>        </a:t>
            </a:r>
            <a:r>
              <a:rPr lang="en-US" dirty="0" err="1"/>
              <a:t>ucret</a:t>
            </a:r>
            <a:r>
              <a:rPr lang="en-US" dirty="0"/>
              <a:t>:=</a:t>
            </a:r>
            <a:r>
              <a:rPr lang="en-US" dirty="0" err="1"/>
              <a:t>ucret</a:t>
            </a:r>
            <a:r>
              <a:rPr lang="en-US" dirty="0"/>
              <a:t>*1.1;</a:t>
            </a:r>
          </a:p>
          <a:p>
            <a:r>
              <a:rPr lang="en-US" dirty="0"/>
              <a:t>    end loop;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personelOrnek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2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C11F-ED59-FB4D-9393-A5AED7CFE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598DC-F2A5-F851-451C-01A846285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1786-D8D0-2A3A-44E9-0AFE5FB9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9912A-EF90-31AE-E393-45F88003E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C363-0E0F-9460-288A-AEC7E399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3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0D9-09DA-7755-19F7-62369B44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7C681-BD01-CA98-BE4C-CD7618AB1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A906-B12B-B4AF-85DA-B4276D57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9901-4344-44DD-ADB9-FC62BF37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3ECCA-8B72-154E-6C55-437AFBA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4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A7D50-91F6-A600-A143-A865A17D5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F56B7-65E4-3245-2CA6-5FA3E661A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CD790-B6AF-671B-4116-85986AC5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8A4A2-ED94-F588-6E98-11B01A46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B585-2B07-8C0D-074F-270D654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2EF-9D67-384D-6616-A5054372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5DC5-E18C-77F2-4503-C1DA92C8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098BB-9006-3654-AEB7-29892CDF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0FFC6-B28C-B7F1-9786-8AD95A8A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0E72-0CBB-1443-B681-258867E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5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5F9A-4783-6037-4B63-EE0E273B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375E9-2111-A633-107E-025C2D598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C0990-81F8-88F2-874B-27801DA2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731EA-D2D5-B6A0-66F7-505C1DD2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B0E-8AC5-3CB4-5F15-A42AACC2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E572-DDFD-45BF-3921-83078DAB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60C4-DB6A-5D01-19BD-A8303336B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FB7DA-F03D-1D6F-3F7C-A270FCD3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A1A08-E224-F7C4-5AFF-D346C736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F98D6-9E41-C017-64A4-0ABB5E63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44A5-D281-D2AC-1155-231D51F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4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EA1E-2F72-3FB3-F583-090721E6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F95BA-21BB-282F-1B5F-8D1877043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4D88A-E0EE-9A5C-8AD2-0DDDF2AC2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17624-86E0-948B-133C-039278857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7FA83-3227-1FB8-B86C-2DC9AA3FB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76443-2923-2F45-46D5-39163EFE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7CA58-92A4-CB74-C44C-1FA6C4FB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AC179-C049-6F7A-21CB-E352482D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7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F95B-C1DF-725F-3936-44E0B255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E784B-A66A-8E25-B10A-A9E1E326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28B82-1750-DDF1-67AB-78E56195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68F23-4791-E02B-4925-8325A5B2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6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A4545-5A01-3E5A-4944-79F595E8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EA87E-024B-AA46-9082-E28823D2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BCFDB-CB0E-79F2-F7CD-A2741B18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4BFB-6939-6581-1603-9D9E6F18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CC455-1FB0-4CF8-AEA1-45B78D37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68884-F06F-11B7-0A66-FAEC53CAC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A9652-6985-0B4D-45CC-D909F2F54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66AD1-9207-2BC6-D1C8-472FF6D9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C18E6-5675-0194-7B93-AC7476A2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FC53-2467-6D70-1F0C-C7BFC19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6199D-38F4-5A76-9236-B8BB0B42C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1289-B98F-DFB1-330B-F675AD7F7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06E98-DA86-D750-9288-8241C19D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74DEF-1704-1A74-4AEF-14951AFB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6D4F9-E8BB-2AB8-B127-C1A071A0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3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C0CE9-664B-B1EA-A977-081F250F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AF78-DC40-8FA6-11C5-75DC31808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A425-9013-70DF-85B8-FF5CA8F85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65BA3-D42C-4D83-83AF-D4390FDCAD1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29DF6-29D4-F171-A557-F24CCA7A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CD566-33B7-4841-5FDD-F2DC97F6B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79C6-53CC-499B-25C5-19424E24D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002060"/>
                </a:solidFill>
              </a:rPr>
              <a:t>Oracle DB </a:t>
            </a:r>
            <a:r>
              <a:rPr lang="en-US" b="1" dirty="0">
                <a:solidFill>
                  <a:srgbClr val="002060"/>
                </a:solidFill>
              </a:rPr>
              <a:t>&amp; SQL Developer</a:t>
            </a:r>
            <a:br>
              <a:rPr lang="en-US" b="1" dirty="0">
                <a:solidFill>
                  <a:srgbClr val="002060"/>
                </a:solidFill>
              </a:rPr>
            </a:br>
            <a:br>
              <a:rPr lang="en-US" b="1" dirty="0">
                <a:solidFill>
                  <a:srgbClr val="002060"/>
                </a:solidFill>
              </a:rPr>
            </a:br>
            <a:r>
              <a:rPr lang="en-US" sz="3200" b="1" dirty="0">
                <a:solidFill>
                  <a:srgbClr val="002060"/>
                </a:solidFill>
              </a:rPr>
              <a:t>B</a:t>
            </a:r>
            <a:r>
              <a:rPr lang="tr-TR" sz="3200" b="1" dirty="0">
                <a:solidFill>
                  <a:srgbClr val="002060"/>
                </a:solidFill>
              </a:rPr>
              <a:t>ölüm - IV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4F0E5-560C-5BEA-67DE-1A23AFFD6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tr-TR" b="1" dirty="0">
              <a:solidFill>
                <a:srgbClr val="002060"/>
              </a:solidFill>
            </a:endParaRPr>
          </a:p>
          <a:p>
            <a:endParaRPr lang="tr-TR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Dr. </a:t>
            </a:r>
            <a:r>
              <a:rPr lang="tr-TR" b="1" dirty="0">
                <a:solidFill>
                  <a:srgbClr val="002060"/>
                </a:solidFill>
              </a:rPr>
              <a:t>Öğr. Üyesi Sevdanur GENÇ</a:t>
            </a:r>
          </a:p>
          <a:p>
            <a:r>
              <a:rPr lang="en-US" sz="1800" b="1" dirty="0">
                <a:solidFill>
                  <a:srgbClr val="002060"/>
                </a:solidFill>
              </a:rPr>
              <a:t>sgenc@kastamonu.edu.tr</a:t>
            </a:r>
          </a:p>
        </p:txBody>
      </p:sp>
    </p:spTree>
    <p:extLst>
      <p:ext uri="{BB962C8B-B14F-4D97-AF65-F5344CB8AC3E}">
        <p14:creationId xmlns:p14="http://schemas.microsoft.com/office/powerpoint/2010/main" val="139978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581F-C854-5162-6F68-39E88000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b="1" dirty="0">
                <a:solidFill>
                  <a:srgbClr val="002060"/>
                </a:solidFill>
              </a:rPr>
              <a:t>LONG ve RAW Veri 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D873-2EB6-27A4-E903-2CF26D92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LONG</a:t>
            </a:r>
            <a:r>
              <a:rPr lang="en-US" dirty="0"/>
              <a:t>: Long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/>
              <a:t>2 </a:t>
            </a:r>
            <a:r>
              <a:rPr lang="en-US" b="1" dirty="0" err="1"/>
              <a:t>GB’a</a:t>
            </a:r>
            <a:r>
              <a:rPr lang="en-US" b="1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değişken</a:t>
            </a:r>
            <a:r>
              <a:rPr lang="en-US" dirty="0"/>
              <a:t> </a:t>
            </a:r>
            <a:r>
              <a:rPr lang="en-US" dirty="0" err="1"/>
              <a:t>uzunlukta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bilgisi</a:t>
            </a:r>
            <a:r>
              <a:rPr lang="en-US" dirty="0"/>
              <a:t> </a:t>
            </a:r>
            <a:r>
              <a:rPr lang="en-US" dirty="0" err="1"/>
              <a:t>tutan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tiptir</a:t>
            </a:r>
            <a:r>
              <a:rPr lang="en-US" dirty="0"/>
              <a:t>. </a:t>
            </a:r>
            <a:r>
              <a:rPr lang="tr-TR" dirty="0"/>
              <a:t>Bazı versiyonlarda kullanımı önerilmemektedir.</a:t>
            </a:r>
            <a:r>
              <a:rPr lang="en-US" dirty="0"/>
              <a:t> Bunun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b="1" dirty="0"/>
              <a:t>CLOB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tipini</a:t>
            </a:r>
            <a:r>
              <a:rPr lang="en-US" dirty="0"/>
              <a:t> </a:t>
            </a:r>
            <a:r>
              <a:rPr lang="en-US" dirty="0" err="1"/>
              <a:t>kullanabiliriz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RAW</a:t>
            </a:r>
            <a:r>
              <a:rPr lang="tr-TR" b="1" dirty="0"/>
              <a:t> </a:t>
            </a:r>
            <a:r>
              <a:rPr lang="en-US" b="1" dirty="0"/>
              <a:t>(</a:t>
            </a:r>
            <a:r>
              <a:rPr lang="en-US" b="1" dirty="0" err="1"/>
              <a:t>sayı</a:t>
            </a:r>
            <a:r>
              <a:rPr lang="en-US" b="1" dirty="0"/>
              <a:t>): Binary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saklamak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boyutu</a:t>
            </a:r>
            <a:r>
              <a:rPr lang="en-US" dirty="0"/>
              <a:t> </a:t>
            </a:r>
            <a:r>
              <a:rPr lang="en-US" b="1" dirty="0"/>
              <a:t>2000 </a:t>
            </a:r>
            <a:r>
              <a:rPr lang="en-US" b="1" dirty="0" err="1"/>
              <a:t>byte’tır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LONG RAW: </a:t>
            </a:r>
            <a:r>
              <a:rPr lang="en-US" dirty="0"/>
              <a:t>RAW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sayılır</a:t>
            </a:r>
            <a:r>
              <a:rPr lang="en-US" dirty="0"/>
              <a:t>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b="1" dirty="0" err="1"/>
              <a:t>maksimum</a:t>
            </a:r>
            <a:r>
              <a:rPr lang="en-US" b="1" dirty="0"/>
              <a:t> </a:t>
            </a:r>
            <a:r>
              <a:rPr lang="en-US" b="1" dirty="0" err="1"/>
              <a:t>boyut</a:t>
            </a:r>
            <a:r>
              <a:rPr lang="en-US" b="1" dirty="0"/>
              <a:t> </a:t>
            </a:r>
            <a:r>
              <a:rPr lang="en-US" dirty="0" err="1"/>
              <a:t>belirtilmektedir</a:t>
            </a:r>
            <a:r>
              <a:rPr lang="en-US" dirty="0"/>
              <a:t>. </a:t>
            </a:r>
            <a:r>
              <a:rPr lang="en-US" b="1" dirty="0"/>
              <a:t>Bir </a:t>
            </a:r>
            <a:r>
              <a:rPr lang="en-US" b="1" dirty="0" err="1"/>
              <a:t>tabloda</a:t>
            </a:r>
            <a:r>
              <a:rPr lang="en-US" b="1" dirty="0"/>
              <a:t> Long </a:t>
            </a:r>
            <a:r>
              <a:rPr lang="en-US" b="1" dirty="0" err="1"/>
              <a:t>ve</a:t>
            </a:r>
            <a:r>
              <a:rPr lang="en-US" b="1" dirty="0"/>
              <a:t> Long RAW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tipinden</a:t>
            </a:r>
            <a:r>
              <a:rPr lang="en-US" b="1" dirty="0"/>
              <a:t> </a:t>
            </a:r>
            <a:r>
              <a:rPr lang="en-US" b="1" dirty="0" err="1"/>
              <a:t>sadece</a:t>
            </a:r>
            <a:r>
              <a:rPr lang="en-US" b="1" dirty="0"/>
              <a:t> 1 </a:t>
            </a:r>
            <a:r>
              <a:rPr lang="en-US" b="1" dirty="0" err="1"/>
              <a:t>tane</a:t>
            </a:r>
            <a:r>
              <a:rPr lang="en-US" b="1" dirty="0"/>
              <a:t> </a:t>
            </a:r>
            <a:r>
              <a:rPr lang="en-US" b="1" dirty="0" err="1"/>
              <a:t>kolon</a:t>
            </a:r>
            <a:r>
              <a:rPr lang="en-US" b="1" dirty="0"/>
              <a:t> </a:t>
            </a:r>
            <a:r>
              <a:rPr lang="en-US" b="1" dirty="0" err="1"/>
              <a:t>tanımlayabiliriz</a:t>
            </a:r>
            <a:r>
              <a:rPr lang="en-US" dirty="0"/>
              <a:t>. Bu </a:t>
            </a:r>
            <a:r>
              <a:rPr lang="en-US" dirty="0" err="1"/>
              <a:t>yüzden</a:t>
            </a:r>
            <a:r>
              <a:rPr lang="en-US" dirty="0"/>
              <a:t> Oracle LOB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tiplerini</a:t>
            </a:r>
            <a:r>
              <a:rPr lang="en-US" dirty="0"/>
              <a:t> </a:t>
            </a:r>
            <a:r>
              <a:rPr lang="en-US" dirty="0" err="1"/>
              <a:t>kullanmayı</a:t>
            </a:r>
            <a:r>
              <a:rPr lang="en-US" dirty="0"/>
              <a:t> </a:t>
            </a:r>
            <a:r>
              <a:rPr lang="en-US" dirty="0" err="1"/>
              <a:t>önermektedir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94018-38BF-511E-A751-BBB3F1740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314F-4E29-78F3-01F3-4089257C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Büyük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Nesne</a:t>
            </a:r>
            <a:r>
              <a:rPr lang="en-US" b="1" dirty="0">
                <a:solidFill>
                  <a:srgbClr val="002060"/>
                </a:solidFill>
              </a:rPr>
              <a:t>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C3F6-6651-CF67-9B6D-53211ED83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BLOB</a:t>
            </a:r>
            <a:r>
              <a:rPr lang="en-US" dirty="0"/>
              <a:t>: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b="1" dirty="0"/>
              <a:t>4 GB </a:t>
            </a:r>
            <a:r>
              <a:rPr lang="en-US" dirty="0" err="1"/>
              <a:t>boyutunda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saklamak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kullanabilir</a:t>
            </a:r>
            <a:r>
              <a:rPr lang="en-US" dirty="0"/>
              <a:t>.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b="1" dirty="0" err="1"/>
              <a:t>yazı</a:t>
            </a:r>
            <a:r>
              <a:rPr lang="en-US" b="1" dirty="0"/>
              <a:t>, </a:t>
            </a:r>
            <a:r>
              <a:rPr lang="en-US" b="1" dirty="0" err="1"/>
              <a:t>resim</a:t>
            </a:r>
            <a:r>
              <a:rPr lang="en-US" b="1" dirty="0"/>
              <a:t>, video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koordinat</a:t>
            </a:r>
            <a:r>
              <a:rPr lang="en-US" b="1" dirty="0"/>
              <a:t> </a:t>
            </a:r>
            <a:r>
              <a:rPr lang="en-US" b="1" dirty="0" err="1"/>
              <a:t>verileri</a:t>
            </a:r>
            <a:r>
              <a:rPr lang="en-US" b="1" dirty="0"/>
              <a:t> </a:t>
            </a:r>
            <a:r>
              <a:rPr lang="en-US" dirty="0" err="1"/>
              <a:t>tutulabilir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BFILE</a:t>
            </a:r>
            <a:r>
              <a:rPr lang="en-US" dirty="0"/>
              <a:t>: Bu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 err="1"/>
              <a:t>işletim</a:t>
            </a:r>
            <a:r>
              <a:rPr lang="en-US" b="1" dirty="0"/>
              <a:t> </a:t>
            </a:r>
            <a:r>
              <a:rPr lang="en-US" b="1" dirty="0" err="1"/>
              <a:t>sisteminde</a:t>
            </a:r>
            <a:r>
              <a:rPr lang="en-US" b="1" dirty="0"/>
              <a:t> </a:t>
            </a:r>
            <a:r>
              <a:rPr lang="en-US" dirty="0" err="1"/>
              <a:t>saklamak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sistemindeki</a:t>
            </a:r>
            <a:r>
              <a:rPr lang="en-US" dirty="0"/>
              <a:t> </a:t>
            </a:r>
            <a:r>
              <a:rPr lang="en-US" dirty="0" err="1"/>
              <a:t>dosyalara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erişmek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CLOB</a:t>
            </a:r>
            <a:r>
              <a:rPr lang="en-US" dirty="0"/>
              <a:t> </a:t>
            </a:r>
            <a:r>
              <a:rPr lang="en-US" b="1" dirty="0"/>
              <a:t>(CHARACTER LARGE OBJECT): 4 </a:t>
            </a:r>
            <a:r>
              <a:rPr lang="en-US" b="1" dirty="0" err="1"/>
              <a:t>GB’a</a:t>
            </a:r>
            <a:r>
              <a:rPr lang="en-US" b="1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b="1" dirty="0" err="1"/>
              <a:t>değişken</a:t>
            </a:r>
            <a:r>
              <a:rPr lang="en-US" dirty="0"/>
              <a:t> </a:t>
            </a:r>
            <a:r>
              <a:rPr lang="en-US" dirty="0" err="1"/>
              <a:t>uzunlukta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 </a:t>
            </a:r>
            <a:r>
              <a:rPr lang="en-US" dirty="0" err="1"/>
              <a:t>tutabilmektedir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BLOB</a:t>
            </a:r>
            <a:r>
              <a:rPr lang="en-US" dirty="0"/>
              <a:t> </a:t>
            </a:r>
            <a:r>
              <a:rPr lang="en-US" b="1" dirty="0"/>
              <a:t>(BINARY LARGE OBJECT): </a:t>
            </a:r>
            <a:r>
              <a:rPr lang="en-US" dirty="0"/>
              <a:t>CLOB’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olmakla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b="1" dirty="0" err="1"/>
              <a:t>unicode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 </a:t>
            </a:r>
            <a:r>
              <a:rPr lang="en-US" dirty="0" err="1"/>
              <a:t>tutan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büyüklüğü</a:t>
            </a:r>
            <a:r>
              <a:rPr lang="en-US" dirty="0"/>
              <a:t> </a:t>
            </a:r>
            <a:r>
              <a:rPr lang="en-US" b="1" dirty="0"/>
              <a:t>4 GB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42C18-F4AA-FD10-FFC5-E21F64FD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9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EBBA-7B8D-FB33-5BFE-BF59FE71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ROWID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06B3-7AE8-5B6D-6D7B-8512C795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ROWID</a:t>
            </a:r>
            <a:r>
              <a:rPr lang="en-US" dirty="0"/>
              <a:t>: </a:t>
            </a:r>
            <a:r>
              <a:rPr lang="en-US" dirty="0" err="1"/>
              <a:t>Satırların</a:t>
            </a:r>
            <a:r>
              <a:rPr lang="en-US" dirty="0"/>
              <a:t> </a:t>
            </a:r>
            <a:r>
              <a:rPr lang="en-US" b="1" dirty="0" err="1"/>
              <a:t>fiziksel</a:t>
            </a:r>
            <a:r>
              <a:rPr lang="en-US" b="1" dirty="0"/>
              <a:t> </a:t>
            </a:r>
            <a:r>
              <a:rPr lang="en-US" b="1" dirty="0" err="1"/>
              <a:t>adreslerini</a:t>
            </a:r>
            <a:r>
              <a:rPr lang="en-US" b="1" dirty="0"/>
              <a:t> </a:t>
            </a:r>
            <a:r>
              <a:rPr lang="en-US" dirty="0" err="1"/>
              <a:t>saklar</a:t>
            </a:r>
            <a:r>
              <a:rPr lang="en-US" dirty="0"/>
              <a:t>. </a:t>
            </a:r>
            <a:r>
              <a:rPr lang="en-US" dirty="0" err="1"/>
              <a:t>Satırların</a:t>
            </a:r>
            <a:r>
              <a:rPr lang="en-US" dirty="0"/>
              <a:t>, </a:t>
            </a:r>
            <a:r>
              <a:rPr lang="en-US" dirty="0" err="1"/>
              <a:t>tablolarda</a:t>
            </a:r>
            <a:r>
              <a:rPr lang="en-US" dirty="0"/>
              <a:t> </a:t>
            </a:r>
            <a:r>
              <a:rPr lang="en-US" dirty="0" err="1"/>
              <a:t>birincil</a:t>
            </a:r>
            <a:r>
              <a:rPr lang="en-US" dirty="0"/>
              <a:t> </a:t>
            </a:r>
            <a:r>
              <a:rPr lang="en-US" dirty="0" err="1"/>
              <a:t>anahtarlarına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b="1" dirty="0" err="1"/>
              <a:t>mantıksal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yerlerini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. Bu </a:t>
            </a:r>
            <a:r>
              <a:rPr lang="en-US" dirty="0" err="1"/>
              <a:t>değer</a:t>
            </a:r>
            <a:r>
              <a:rPr lang="en-US" dirty="0"/>
              <a:t> SQL </a:t>
            </a:r>
            <a:r>
              <a:rPr lang="en-US" dirty="0" err="1"/>
              <a:t>cümlesi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kolonlarla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ROWID </a:t>
            </a:r>
            <a:r>
              <a:rPr lang="en-US" dirty="0" err="1"/>
              <a:t>yazılarak</a:t>
            </a:r>
            <a:r>
              <a:rPr lang="en-US" dirty="0"/>
              <a:t> </a:t>
            </a:r>
            <a:r>
              <a:rPr lang="en-US" dirty="0" err="1"/>
              <a:t>öğrenilir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UROWID</a:t>
            </a:r>
            <a:r>
              <a:rPr lang="en-US" dirty="0"/>
              <a:t>: İndex </a:t>
            </a:r>
            <a:r>
              <a:rPr lang="en-US" dirty="0" err="1"/>
              <a:t>tabanlı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yabancı</a:t>
            </a:r>
            <a:r>
              <a:rPr lang="en-US" dirty="0"/>
              <a:t> </a:t>
            </a:r>
            <a:r>
              <a:rPr lang="en-US" dirty="0" err="1"/>
              <a:t>tabloların</a:t>
            </a:r>
            <a:r>
              <a:rPr lang="en-US" dirty="0"/>
              <a:t> </a:t>
            </a:r>
            <a:r>
              <a:rPr lang="en-US" b="1" dirty="0" err="1"/>
              <a:t>adreslerini</a:t>
            </a:r>
            <a:r>
              <a:rPr lang="en-US" dirty="0"/>
              <a:t> </a:t>
            </a:r>
            <a:r>
              <a:rPr lang="en-US" dirty="0" err="1"/>
              <a:t>tutar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7B20-B101-228B-1002-B0C44AA61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4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FEA1-A4AD-C23B-369A-F4CB3181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ANSI, DB/2,SQL/DS Veri Tipleri 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06046-DA93-98A1-750E-144C5375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err="1"/>
              <a:t>Oracle’da</a:t>
            </a:r>
            <a:r>
              <a:rPr lang="en-US" sz="2400" dirty="0"/>
              <a:t> </a:t>
            </a:r>
            <a:r>
              <a:rPr lang="en-US" sz="2400" dirty="0" err="1"/>
              <a:t>tablolarda</a:t>
            </a:r>
            <a:r>
              <a:rPr lang="en-US" sz="2400" dirty="0"/>
              <a:t> </a:t>
            </a:r>
            <a:r>
              <a:rPr lang="en-US" sz="2400" dirty="0" err="1"/>
              <a:t>listelenen</a:t>
            </a:r>
            <a:r>
              <a:rPr lang="en-US" sz="2400" dirty="0"/>
              <a:t> </a:t>
            </a:r>
            <a:r>
              <a:rPr lang="en-US" sz="2400" b="1" dirty="0"/>
              <a:t>ANSI </a:t>
            </a:r>
            <a:r>
              <a:rPr lang="en-US" sz="2400" b="1" dirty="0" err="1"/>
              <a:t>veri</a:t>
            </a:r>
            <a:r>
              <a:rPr lang="en-US" sz="2400" b="1" dirty="0"/>
              <a:t> </a:t>
            </a:r>
            <a:r>
              <a:rPr lang="en-US" sz="2400" b="1" dirty="0" err="1"/>
              <a:t>tipleri</a:t>
            </a:r>
            <a:r>
              <a:rPr lang="en-US" sz="2400" b="1" dirty="0"/>
              <a:t> </a:t>
            </a:r>
            <a:r>
              <a:rPr lang="en-US" sz="2400" dirty="0"/>
              <a:t>de </a:t>
            </a:r>
            <a:r>
              <a:rPr lang="en-US" sz="2400" dirty="0" err="1"/>
              <a:t>kullanılabilmektedir</a:t>
            </a:r>
            <a:r>
              <a:rPr lang="tr-TR" sz="2400" dirty="0"/>
              <a:t>.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56EE8-0813-8404-3D1B-5BD0405A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28" y="2760212"/>
            <a:ext cx="9226743" cy="3043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7E62B-A1CE-7886-0942-4D618B19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6D4B-0C59-443A-C0DB-CD465F06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ANSI, DB/2,SQL/DS Veri Tipleri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731B6-B88B-9F74-CF16-BFE96FDB1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223" y="1690688"/>
            <a:ext cx="9679553" cy="456153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71D0A4-D6FC-DEBD-ACFF-AC0C8FCB6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4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326-12FE-E1FB-0C48-5C444722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Operatörler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E174F-3738-612C-347F-5CBC39EF2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153" y="1690688"/>
            <a:ext cx="9589693" cy="18585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94737-47CE-4253-420E-1230C91E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153" y="3549277"/>
            <a:ext cx="9610980" cy="2349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4C9BDC-9C56-D753-287D-852EB6A98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6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24F6-58BC-8BB7-5CF9-68A93BF1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Atama </a:t>
            </a:r>
            <a:r>
              <a:rPr lang="en-US" b="1" dirty="0" err="1">
                <a:solidFill>
                  <a:srgbClr val="002060"/>
                </a:solidFill>
              </a:rPr>
              <a:t>İşlemleri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7912A-DD04-82AC-39F2-D4934794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49" y="1816481"/>
            <a:ext cx="3356102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PL/SQL </a:t>
            </a:r>
            <a:r>
              <a:rPr lang="en-US" sz="2400" dirty="0" err="1"/>
              <a:t>dilinde</a:t>
            </a:r>
            <a:r>
              <a:rPr lang="en-US" sz="2400" dirty="0"/>
              <a:t> </a:t>
            </a:r>
            <a:r>
              <a:rPr lang="en-US" sz="2400" dirty="0" err="1"/>
              <a:t>bilinen</a:t>
            </a:r>
            <a:r>
              <a:rPr lang="en-US" sz="2400" dirty="0"/>
              <a:t> </a:t>
            </a:r>
            <a:r>
              <a:rPr lang="en-US" sz="2400" dirty="0" err="1"/>
              <a:t>iki</a:t>
            </a:r>
            <a:r>
              <a:rPr lang="en-US" sz="2400" dirty="0"/>
              <a:t> </a:t>
            </a:r>
            <a:r>
              <a:rPr lang="en-US" sz="2400" dirty="0" err="1"/>
              <a:t>şekilde</a:t>
            </a:r>
            <a:r>
              <a:rPr lang="en-US" sz="2400" dirty="0"/>
              <a:t> </a:t>
            </a:r>
            <a:r>
              <a:rPr lang="en-US" sz="2400" dirty="0" err="1"/>
              <a:t>atama</a:t>
            </a:r>
            <a:r>
              <a:rPr lang="en-US" sz="2400" dirty="0"/>
              <a:t> </a:t>
            </a:r>
            <a:r>
              <a:rPr lang="en-US" sz="2400" dirty="0" err="1"/>
              <a:t>vardır</a:t>
            </a:r>
            <a:r>
              <a:rPr lang="en-US" sz="2400" dirty="0"/>
              <a:t>.</a:t>
            </a:r>
            <a:endParaRPr lang="tr-TR" sz="2400" dirty="0"/>
          </a:p>
          <a:p>
            <a:pPr algn="just"/>
            <a:r>
              <a:rPr lang="en-US" sz="2400" dirty="0" err="1"/>
              <a:t>Bunlardan</a:t>
            </a:r>
            <a:r>
              <a:rPr lang="en-US" sz="2400" dirty="0"/>
              <a:t> </a:t>
            </a:r>
            <a:r>
              <a:rPr lang="en-US" sz="2400" dirty="0" err="1"/>
              <a:t>ilki</a:t>
            </a:r>
            <a:r>
              <a:rPr lang="en-US" sz="2400" dirty="0"/>
              <a:t> “</a:t>
            </a:r>
            <a:r>
              <a:rPr lang="en-US" sz="2400" b="1" dirty="0"/>
              <a:t>:=</a:t>
            </a:r>
            <a:r>
              <a:rPr lang="en-US" sz="2400" dirty="0"/>
              <a:t>” </a:t>
            </a:r>
            <a:r>
              <a:rPr lang="en-US" sz="2400" dirty="0" err="1"/>
              <a:t>operatörü</a:t>
            </a:r>
            <a:r>
              <a:rPr lang="en-US" sz="2400" dirty="0"/>
              <a:t> </a:t>
            </a:r>
            <a:r>
              <a:rPr lang="en-US" sz="2400" dirty="0" err="1"/>
              <a:t>kullanarak</a:t>
            </a:r>
            <a:r>
              <a:rPr lang="en-US" sz="2400" dirty="0"/>
              <a:t> </a:t>
            </a:r>
            <a:r>
              <a:rPr lang="en-US" sz="2400" dirty="0" err="1"/>
              <a:t>diğeri</a:t>
            </a:r>
            <a:r>
              <a:rPr lang="en-US" sz="2400" dirty="0"/>
              <a:t> </a:t>
            </a:r>
            <a:r>
              <a:rPr lang="en-US" sz="2400" dirty="0" err="1"/>
              <a:t>ise</a:t>
            </a:r>
            <a:r>
              <a:rPr lang="en-US" sz="2400" dirty="0"/>
              <a:t> </a:t>
            </a:r>
            <a:r>
              <a:rPr lang="en-US" sz="2400" b="1" dirty="0"/>
              <a:t>INTO</a:t>
            </a:r>
            <a:r>
              <a:rPr lang="en-US" sz="2400" dirty="0"/>
              <a:t> </a:t>
            </a:r>
            <a:r>
              <a:rPr lang="en-US" sz="2400" dirty="0" err="1"/>
              <a:t>deyimi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yapılmaktadır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/>
              <a:t>Blok </a:t>
            </a:r>
            <a:r>
              <a:rPr lang="en-US" sz="2400" dirty="0" err="1"/>
              <a:t>içerisinde</a:t>
            </a:r>
            <a:r>
              <a:rPr lang="en-US" sz="2400" dirty="0"/>
              <a:t> SELECT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birlikte</a:t>
            </a:r>
            <a:r>
              <a:rPr lang="en-US" sz="2400" dirty="0"/>
              <a:t> INTO </a:t>
            </a:r>
            <a:r>
              <a:rPr lang="en-US" sz="2400" dirty="0" err="1"/>
              <a:t>kullanılarak</a:t>
            </a:r>
            <a:r>
              <a:rPr lang="en-US" sz="2400" dirty="0"/>
              <a:t>, SELECT </a:t>
            </a:r>
            <a:r>
              <a:rPr lang="en-US" sz="2400" dirty="0" err="1"/>
              <a:t>sorgusundan</a:t>
            </a:r>
            <a:r>
              <a:rPr lang="en-US" sz="2400" dirty="0"/>
              <a:t> </a:t>
            </a:r>
            <a:r>
              <a:rPr lang="en-US" sz="2400" dirty="0" err="1"/>
              <a:t>dönen</a:t>
            </a:r>
            <a:r>
              <a:rPr lang="en-US" sz="2400" dirty="0"/>
              <a:t> </a:t>
            </a:r>
            <a:r>
              <a:rPr lang="en-US" sz="2400" dirty="0" err="1"/>
              <a:t>sonucu</a:t>
            </a:r>
            <a:r>
              <a:rPr lang="en-US" sz="2400" dirty="0"/>
              <a:t> </a:t>
            </a:r>
            <a:r>
              <a:rPr lang="en-US" sz="2400" dirty="0" err="1"/>
              <a:t>aynı</a:t>
            </a:r>
            <a:r>
              <a:rPr lang="en-US" sz="2400" dirty="0"/>
              <a:t> </a:t>
            </a:r>
            <a:r>
              <a:rPr lang="en-US" sz="2400" dirty="0" err="1"/>
              <a:t>tipteki</a:t>
            </a:r>
            <a:r>
              <a:rPr lang="en-US" sz="2400" dirty="0"/>
              <a:t> </a:t>
            </a:r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/>
              <a:t>değişkene</a:t>
            </a:r>
            <a:r>
              <a:rPr lang="en-US" sz="2400" dirty="0"/>
              <a:t> </a:t>
            </a:r>
            <a:r>
              <a:rPr lang="en-US" sz="2400" dirty="0" err="1"/>
              <a:t>atayabiliriz</a:t>
            </a:r>
            <a:r>
              <a:rPr lang="en-US" sz="2400" dirty="0"/>
              <a:t>. </a:t>
            </a:r>
            <a:endParaRPr lang="tr-T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75A08-116D-0D9C-AB6C-2B63FD81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1" y="1690688"/>
            <a:ext cx="8340680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F5B6E-C978-1665-594C-2B4749333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6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478A-268F-5493-E64E-8DC4CFDB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PL/SQL’DE </a:t>
            </a:r>
            <a:r>
              <a:rPr lang="en-US" b="1" dirty="0" err="1">
                <a:solidFill>
                  <a:srgbClr val="002060"/>
                </a:solidFill>
              </a:rPr>
              <a:t>Değişkenler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Sabitler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8310-4510-41FA-9D15-834D78C2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60" y="2477373"/>
            <a:ext cx="10421680" cy="1698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97E83-FBFC-3237-7F92-125DE47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08" y="4828032"/>
            <a:ext cx="4386784" cy="936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2C0988-4C97-381A-A1BD-1B7F1261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2164-AA04-0D73-ED54-646064B0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Blok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68F73-F068-1561-B1E9-A2CCE712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6922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PL/</a:t>
            </a:r>
            <a:r>
              <a:rPr lang="en-US" sz="2400" dirty="0" err="1"/>
              <a:t>SQL'de</a:t>
            </a:r>
            <a:r>
              <a:rPr lang="en-US" sz="2400" dirty="0"/>
              <a:t> </a:t>
            </a:r>
            <a:r>
              <a:rPr lang="en-US" sz="2400" dirty="0" err="1"/>
              <a:t>bloklar</a:t>
            </a:r>
            <a:r>
              <a:rPr lang="en-US" sz="2400" dirty="0"/>
              <a:t> </a:t>
            </a:r>
            <a:r>
              <a:rPr lang="en-US" sz="2400" dirty="0" err="1"/>
              <a:t>birbiriyle</a:t>
            </a:r>
            <a:r>
              <a:rPr lang="en-US" sz="2400" dirty="0"/>
              <a:t> </a:t>
            </a:r>
            <a:r>
              <a:rPr lang="en-US" sz="2400" dirty="0" err="1"/>
              <a:t>ilgili</a:t>
            </a:r>
            <a:r>
              <a:rPr lang="en-US" sz="2400" dirty="0"/>
              <a:t> </a:t>
            </a:r>
            <a:r>
              <a:rPr lang="en-US" sz="2400" dirty="0" err="1"/>
              <a:t>kodların</a:t>
            </a:r>
            <a:r>
              <a:rPr lang="en-US" sz="2400" dirty="0"/>
              <a:t>, </a:t>
            </a:r>
            <a:r>
              <a:rPr lang="en-US" sz="2400" dirty="0" err="1"/>
              <a:t>programların</a:t>
            </a:r>
            <a:r>
              <a:rPr lang="en-US" sz="2400" dirty="0"/>
              <a:t> </a:t>
            </a:r>
            <a:r>
              <a:rPr lang="en-US" sz="2400" dirty="0" err="1"/>
              <a:t>birlikte</a:t>
            </a:r>
            <a:r>
              <a:rPr lang="en-US" sz="2400" dirty="0"/>
              <a:t> </a:t>
            </a:r>
            <a:r>
              <a:rPr lang="en-US" sz="2400" b="1" dirty="0" err="1"/>
              <a:t>yorumlandığı</a:t>
            </a:r>
            <a:r>
              <a:rPr lang="en-US" sz="2400" dirty="0"/>
              <a:t> </a:t>
            </a:r>
            <a:r>
              <a:rPr lang="en-US" sz="2400" dirty="0" err="1"/>
              <a:t>yapılardır</a:t>
            </a:r>
            <a:r>
              <a:rPr lang="en-US" sz="2400" dirty="0"/>
              <a:t>. Blok </a:t>
            </a:r>
            <a:r>
              <a:rPr lang="en-US" sz="2400" dirty="0" err="1"/>
              <a:t>yapıları</a:t>
            </a:r>
            <a:r>
              <a:rPr lang="en-US" sz="2400" dirty="0"/>
              <a:t> </a:t>
            </a:r>
            <a:r>
              <a:rPr lang="en-US" sz="2400" b="1" dirty="0" err="1"/>
              <a:t>üç</a:t>
            </a:r>
            <a:r>
              <a:rPr lang="en-US" sz="2400" b="1" dirty="0"/>
              <a:t> tip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dirty="0" err="1"/>
              <a:t>karşımıza</a:t>
            </a:r>
            <a:r>
              <a:rPr lang="en-US" sz="2400" dirty="0"/>
              <a:t> </a:t>
            </a:r>
            <a:r>
              <a:rPr lang="en-US" sz="2400" dirty="0" err="1"/>
              <a:t>çıkmaktadır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b="1" dirty="0" err="1"/>
              <a:t>Anonim</a:t>
            </a:r>
            <a:r>
              <a:rPr lang="en-US" sz="2400" b="1" dirty="0"/>
              <a:t>, </a:t>
            </a:r>
            <a:r>
              <a:rPr lang="en-US" sz="2400" b="1" dirty="0" err="1"/>
              <a:t>Yordam</a:t>
            </a:r>
            <a:r>
              <a:rPr lang="en-US" sz="2400" b="1" dirty="0"/>
              <a:t> </a:t>
            </a:r>
            <a:r>
              <a:rPr lang="en-US" sz="2400" b="1" dirty="0" err="1"/>
              <a:t>ve</a:t>
            </a:r>
            <a:r>
              <a:rPr lang="en-US" sz="2400" b="1" dirty="0"/>
              <a:t> </a:t>
            </a:r>
            <a:r>
              <a:rPr lang="en-US" sz="2400" b="1" dirty="0" err="1"/>
              <a:t>Fonksiyon</a:t>
            </a:r>
            <a:r>
              <a:rPr lang="en-US" sz="2400" b="1" dirty="0"/>
              <a:t> </a:t>
            </a:r>
            <a:r>
              <a:rPr lang="en-US" sz="2400" dirty="0" err="1"/>
              <a:t>blokları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bloklar</a:t>
            </a:r>
            <a:r>
              <a:rPr lang="en-US" sz="2400" dirty="0"/>
              <a:t> PL/SQL </a:t>
            </a:r>
            <a:r>
              <a:rPr lang="en-US" sz="2400" dirty="0" err="1"/>
              <a:t>programında</a:t>
            </a:r>
            <a:r>
              <a:rPr lang="en-US" sz="2400" dirty="0"/>
              <a:t> </a:t>
            </a:r>
            <a:r>
              <a:rPr lang="en-US" sz="2400" dirty="0" err="1"/>
              <a:t>kullanılabilir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/>
              <a:t>En Basit PL/SQL </a:t>
            </a:r>
            <a:r>
              <a:rPr lang="en-US" sz="2400" dirty="0" err="1"/>
              <a:t>blok</a:t>
            </a:r>
            <a:r>
              <a:rPr lang="en-US" sz="2400" dirty="0"/>
              <a:t> </a:t>
            </a:r>
            <a:r>
              <a:rPr lang="en-US" sz="2400" dirty="0" err="1"/>
              <a:t>yapısı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b="1" dirty="0" err="1"/>
              <a:t>anonim</a:t>
            </a:r>
            <a:r>
              <a:rPr lang="en-US" sz="2400" b="1" dirty="0"/>
              <a:t> </a:t>
            </a:r>
            <a:r>
              <a:rPr lang="en-US" sz="2400" b="1" dirty="0" err="1"/>
              <a:t>blok</a:t>
            </a:r>
            <a:r>
              <a:rPr lang="en-US" sz="2400" dirty="0"/>
              <a:t> </a:t>
            </a:r>
            <a:r>
              <a:rPr lang="en-US" sz="2400" dirty="0" err="1"/>
              <a:t>yapısının</a:t>
            </a:r>
            <a:r>
              <a:rPr lang="en-US" sz="2400" dirty="0"/>
              <a:t> </a:t>
            </a:r>
            <a:r>
              <a:rPr lang="en-US" sz="2400" dirty="0" err="1"/>
              <a:t>söz</a:t>
            </a:r>
            <a:r>
              <a:rPr lang="en-US" sz="2400" dirty="0"/>
              <a:t> </a:t>
            </a:r>
            <a:r>
              <a:rPr lang="en-US" sz="2400" dirty="0" err="1"/>
              <a:t>dizimi</a:t>
            </a:r>
            <a:r>
              <a:rPr lang="en-US" sz="2400" dirty="0"/>
              <a:t> </a:t>
            </a:r>
            <a:r>
              <a:rPr lang="tr-TR" sz="2400" dirty="0"/>
              <a:t>yandaki</a:t>
            </a:r>
            <a:r>
              <a:rPr lang="en-US" sz="2400" dirty="0"/>
              <a:t> </a:t>
            </a:r>
            <a:r>
              <a:rPr lang="en-US" sz="2400" dirty="0" err="1"/>
              <a:t>gibidir</a:t>
            </a:r>
            <a:r>
              <a:rPr lang="en-US" sz="2400" dirty="0"/>
              <a:t>.</a:t>
            </a:r>
            <a:endParaRPr lang="tr-TR" sz="2400" dirty="0"/>
          </a:p>
          <a:p>
            <a:pPr algn="just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3DD04-4BCA-850A-FB59-1C939D91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28" y="1821070"/>
            <a:ext cx="5168239" cy="2480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76C1C-E2A4-DFCE-7CF2-4D8D3F38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28" y="4431899"/>
            <a:ext cx="5579719" cy="782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C569B-A419-9D42-9CDF-B14BA368E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3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2623-783D-4520-5956-824FBB3E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2060"/>
                </a:solidFill>
              </a:rPr>
              <a:t>Anonim</a:t>
            </a:r>
            <a:r>
              <a:rPr lang="en-US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 err="1">
                <a:solidFill>
                  <a:srgbClr val="002060"/>
                </a:solidFill>
              </a:rPr>
              <a:t>Bloklar</a:t>
            </a:r>
            <a:r>
              <a:rPr lang="en-US" sz="4000" b="1" dirty="0">
                <a:solidFill>
                  <a:srgbClr val="002060"/>
                </a:solidFill>
              </a:rPr>
              <a:t>;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F703-B7F0-0EE0-8C81-56ABF01A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err="1"/>
              <a:t>Anonim</a:t>
            </a:r>
            <a:r>
              <a:rPr lang="en-US" dirty="0"/>
              <a:t> </a:t>
            </a:r>
            <a:r>
              <a:rPr lang="en-US" dirty="0" err="1"/>
              <a:t>bloklar</a:t>
            </a:r>
            <a:r>
              <a:rPr lang="en-US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isme</a:t>
            </a:r>
            <a:r>
              <a:rPr lang="en-US" b="1" dirty="0"/>
              <a:t> </a:t>
            </a:r>
            <a:r>
              <a:rPr lang="en-US" b="1" dirty="0" err="1"/>
              <a:t>sahip</a:t>
            </a:r>
            <a:r>
              <a:rPr lang="en-US" b="1" dirty="0"/>
              <a:t> </a:t>
            </a:r>
            <a:r>
              <a:rPr lang="en-US" b="1" dirty="0" err="1"/>
              <a:t>değildir</a:t>
            </a:r>
            <a:r>
              <a:rPr lang="en-US" dirty="0"/>
              <a:t>. </a:t>
            </a:r>
            <a:r>
              <a:rPr lang="en-US" dirty="0" err="1"/>
              <a:t>Bloklara</a:t>
            </a:r>
            <a:r>
              <a:rPr lang="en-US" dirty="0"/>
              <a:t> </a:t>
            </a:r>
            <a:r>
              <a:rPr lang="en-US" dirty="0" err="1"/>
              <a:t>isim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 </a:t>
            </a:r>
            <a:r>
              <a:rPr lang="en-US" dirty="0" err="1"/>
              <a:t>zorunlu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Çalıştırılması</a:t>
            </a:r>
            <a:r>
              <a:rPr lang="en-US" dirty="0"/>
              <a:t> </a:t>
            </a:r>
            <a:r>
              <a:rPr lang="en-US" b="1" dirty="0" err="1"/>
              <a:t>için</a:t>
            </a:r>
            <a:r>
              <a:rPr lang="en-US" b="1" dirty="0"/>
              <a:t> </a:t>
            </a:r>
            <a:r>
              <a:rPr lang="en-US" b="1" dirty="0" err="1"/>
              <a:t>tüm</a:t>
            </a:r>
            <a:r>
              <a:rPr lang="en-US" b="1" dirty="0"/>
              <a:t> </a:t>
            </a:r>
            <a:r>
              <a:rPr lang="en-US" b="1" dirty="0" err="1"/>
              <a:t>blok</a:t>
            </a:r>
            <a:r>
              <a:rPr lang="en-US" b="1" dirty="0"/>
              <a:t> </a:t>
            </a:r>
            <a:r>
              <a:rPr lang="en-US" b="1" dirty="0" err="1"/>
              <a:t>çağrılmalıdır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Veritabanında</a:t>
            </a:r>
            <a:r>
              <a:rPr lang="en-US" dirty="0"/>
              <a:t> </a:t>
            </a:r>
            <a:r>
              <a:rPr lang="en-US" b="1" dirty="0" err="1"/>
              <a:t>saklanmazlar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Bir </a:t>
            </a:r>
            <a:r>
              <a:rPr lang="en-US" b="1" dirty="0" err="1"/>
              <a:t>defaya</a:t>
            </a:r>
            <a:r>
              <a:rPr lang="en-US" b="1" dirty="0"/>
              <a:t> </a:t>
            </a:r>
            <a:r>
              <a:rPr lang="en-US" b="1" dirty="0" err="1"/>
              <a:t>mahsus</a:t>
            </a:r>
            <a:r>
              <a:rPr lang="en-US" b="1" dirty="0"/>
              <a:t> </a:t>
            </a:r>
            <a:r>
              <a:rPr lang="en-US" b="1" dirty="0" err="1"/>
              <a:t>kullanımda</a:t>
            </a:r>
            <a:r>
              <a:rPr lang="en-US" b="1" dirty="0"/>
              <a:t> </a:t>
            </a:r>
            <a:r>
              <a:rPr lang="en-US" dirty="0" err="1"/>
              <a:t>genelde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edilirler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hazırlanan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kullanılmak</a:t>
            </a:r>
            <a:r>
              <a:rPr lang="en-US" dirty="0"/>
              <a:t> </a:t>
            </a:r>
            <a:r>
              <a:rPr lang="en-US" dirty="0" err="1"/>
              <a:t>istiyorsa</a:t>
            </a:r>
            <a:r>
              <a:rPr lang="en-US" dirty="0"/>
              <a:t>, </a:t>
            </a:r>
            <a:r>
              <a:rPr lang="en-US" b="1" dirty="0" err="1"/>
              <a:t>sql</a:t>
            </a:r>
            <a:r>
              <a:rPr lang="en-US" b="1" dirty="0"/>
              <a:t> </a:t>
            </a:r>
            <a:r>
              <a:rPr lang="en-US" b="1" dirty="0" err="1"/>
              <a:t>uzantılı</a:t>
            </a:r>
            <a:r>
              <a:rPr lang="en-US" b="1" dirty="0"/>
              <a:t> </a:t>
            </a:r>
            <a:r>
              <a:rPr lang="en-US" b="1" dirty="0" err="1"/>
              <a:t>dosyalara</a:t>
            </a:r>
            <a:r>
              <a:rPr lang="en-US" b="1" dirty="0"/>
              <a:t> </a:t>
            </a:r>
            <a:r>
              <a:rPr lang="en-US" b="1" dirty="0" err="1"/>
              <a:t>saklanıp</a:t>
            </a:r>
            <a:r>
              <a:rPr lang="en-US" b="1" dirty="0"/>
              <a:t> </a:t>
            </a:r>
            <a:r>
              <a:rPr lang="en-US" b="1" dirty="0" err="1"/>
              <a:t>yeniden</a:t>
            </a:r>
            <a:r>
              <a:rPr lang="en-US" b="1" dirty="0"/>
              <a:t> </a:t>
            </a:r>
            <a:r>
              <a:rPr lang="en-US" b="1" dirty="0" err="1"/>
              <a:t>kullanılabilir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CA714-2004-BE67-3B2D-4F80CB870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E863C-B7EB-FB19-2E70-0DF736F0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28" y="1821070"/>
            <a:ext cx="5168239" cy="2480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35FD9-3036-9CD2-1522-4DD10D82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128" y="4431899"/>
            <a:ext cx="5579719" cy="7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8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6AF7-3E25-DC81-D153-24652217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002060"/>
                </a:solidFill>
              </a:rPr>
              <a:t>Ajanda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1F17F-483A-4A84-2D68-4816F6D7D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PL/SQL</a:t>
            </a:r>
            <a:endParaRPr lang="tr-TR" dirty="0"/>
          </a:p>
          <a:p>
            <a:r>
              <a:rPr lang="en-US" dirty="0"/>
              <a:t>PL/</a:t>
            </a:r>
            <a:r>
              <a:rPr lang="en-US" dirty="0" err="1"/>
              <a:t>SQL’de</a:t>
            </a:r>
            <a:r>
              <a:rPr lang="en-US" dirty="0"/>
              <a:t> </a:t>
            </a:r>
            <a:r>
              <a:rPr lang="en-US" dirty="0" err="1"/>
              <a:t>Akış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Yapıları</a:t>
            </a:r>
            <a:endParaRPr lang="tr-TR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4A6BB-B5EA-FC2C-6605-BA4E8CA44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5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A5FB-68E8-EC37-68CF-3E3601C5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002060"/>
                </a:solidFill>
              </a:rPr>
              <a:t>Yordam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 err="1">
                <a:solidFill>
                  <a:srgbClr val="002060"/>
                </a:solidFill>
              </a:rPr>
              <a:t>Bloklar</a:t>
            </a:r>
            <a:r>
              <a:rPr lang="en-US" sz="3600" b="1" dirty="0">
                <a:solidFill>
                  <a:srgbClr val="002060"/>
                </a:solidFill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B92B1-FDA4-622C-0AED-B5AE29AEA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8548" cy="4351338"/>
          </a:xfrm>
        </p:spPr>
        <p:txBody>
          <a:bodyPr/>
          <a:lstStyle/>
          <a:p>
            <a:pPr algn="just"/>
            <a:r>
              <a:rPr lang="en-US" dirty="0" err="1"/>
              <a:t>Prosedürlerin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b="1" dirty="0" err="1"/>
              <a:t>ismi</a:t>
            </a:r>
            <a:r>
              <a:rPr lang="en-US" b="1" dirty="0"/>
              <a:t> </a:t>
            </a:r>
            <a:r>
              <a:rPr lang="en-US" b="1" dirty="0" err="1"/>
              <a:t>vardır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Veritabanında</a:t>
            </a:r>
            <a:r>
              <a:rPr lang="en-US" dirty="0"/>
              <a:t>,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index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şema</a:t>
            </a:r>
            <a:r>
              <a:rPr lang="en-US" dirty="0"/>
              <a:t> </a:t>
            </a:r>
            <a:r>
              <a:rPr lang="en-US" dirty="0" err="1"/>
              <a:t>altında</a:t>
            </a:r>
            <a:r>
              <a:rPr lang="en-US" dirty="0"/>
              <a:t> </a:t>
            </a:r>
            <a:r>
              <a:rPr lang="en-US" b="1" dirty="0" err="1"/>
              <a:t>depolanıp</a:t>
            </a:r>
            <a:r>
              <a:rPr lang="en-US" b="1" dirty="0"/>
              <a:t> </a:t>
            </a:r>
            <a:r>
              <a:rPr lang="en-US" b="1" dirty="0" err="1"/>
              <a:t>saklanabilirler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b="1" dirty="0" err="1"/>
              <a:t>programlar</a:t>
            </a:r>
            <a:r>
              <a:rPr lang="en-US" b="1" dirty="0"/>
              <a:t> </a:t>
            </a:r>
            <a:r>
              <a:rPr lang="en-US" b="1" dirty="0" err="1"/>
              <a:t>ya</a:t>
            </a:r>
            <a:r>
              <a:rPr lang="en-US" b="1" dirty="0"/>
              <a:t> da </a:t>
            </a:r>
            <a:r>
              <a:rPr lang="en-US" b="1" dirty="0" err="1"/>
              <a:t>scriptler</a:t>
            </a:r>
            <a:r>
              <a:rPr lang="en-US" b="1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kullanılabilirler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Ayrıca</a:t>
            </a:r>
            <a:r>
              <a:rPr lang="en-US" dirty="0"/>
              <a:t> </a:t>
            </a:r>
            <a:r>
              <a:rPr lang="en-US" b="1" dirty="0" err="1"/>
              <a:t>isimleri</a:t>
            </a:r>
            <a:r>
              <a:rPr lang="en-US" b="1" dirty="0"/>
              <a:t> </a:t>
            </a:r>
            <a:r>
              <a:rPr lang="en-US" b="1" dirty="0" err="1"/>
              <a:t>ile</a:t>
            </a:r>
            <a:r>
              <a:rPr lang="en-US" b="1" dirty="0"/>
              <a:t> de </a:t>
            </a:r>
            <a:r>
              <a:rPr lang="en-US" b="1" dirty="0" err="1"/>
              <a:t>çağrılıp</a:t>
            </a:r>
            <a:r>
              <a:rPr lang="en-US" dirty="0"/>
              <a:t> </a:t>
            </a:r>
            <a:r>
              <a:rPr lang="en-US" dirty="0" err="1"/>
              <a:t>işlevini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getirebilirler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 err="1"/>
              <a:t>Birden</a:t>
            </a:r>
            <a:r>
              <a:rPr lang="en-US" b="1" dirty="0"/>
              <a:t> </a:t>
            </a:r>
            <a:r>
              <a:rPr lang="en-US" b="1" dirty="0" err="1"/>
              <a:t>çok</a:t>
            </a:r>
            <a:r>
              <a:rPr lang="en-US" b="1" dirty="0"/>
              <a:t> </a:t>
            </a:r>
            <a:r>
              <a:rPr lang="en-US" b="1" dirty="0" err="1"/>
              <a:t>değer</a:t>
            </a:r>
            <a:r>
              <a:rPr lang="en-US" b="1" dirty="0"/>
              <a:t> </a:t>
            </a:r>
            <a:r>
              <a:rPr lang="en-US" b="1" dirty="0" err="1"/>
              <a:t>getirebilirler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16B54-2352-51D9-4D68-44D77C2A2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504B-25D1-7430-8475-51DD4AA4E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370" y="1825625"/>
            <a:ext cx="2959252" cy="210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EBE9-886E-8828-2261-A3CB6D17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002060"/>
                </a:solidFill>
              </a:rPr>
              <a:t>Fonksiyonlar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 err="1">
                <a:solidFill>
                  <a:srgbClr val="002060"/>
                </a:solidFill>
              </a:rPr>
              <a:t>için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 err="1">
                <a:solidFill>
                  <a:srgbClr val="002060"/>
                </a:solidFill>
              </a:rPr>
              <a:t>blok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 err="1">
                <a:solidFill>
                  <a:srgbClr val="002060"/>
                </a:solidFill>
              </a:rPr>
              <a:t>yapısı</a:t>
            </a:r>
            <a:r>
              <a:rPr lang="en-US" sz="3600" b="1" dirty="0">
                <a:solidFill>
                  <a:srgbClr val="002060"/>
                </a:solidFill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E80B9-6291-83D2-E7F0-7C888206A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265" y="1825625"/>
            <a:ext cx="8069535" cy="4351338"/>
          </a:xfrm>
        </p:spPr>
        <p:txBody>
          <a:bodyPr/>
          <a:lstStyle/>
          <a:p>
            <a:pPr algn="just"/>
            <a:r>
              <a:rPr lang="en-US" dirty="0" err="1"/>
              <a:t>Fonksiyonlar</a:t>
            </a:r>
            <a:r>
              <a:rPr lang="en-US" dirty="0"/>
              <a:t> da </a:t>
            </a:r>
            <a:r>
              <a:rPr lang="en-US" dirty="0" err="1"/>
              <a:t>prosedürler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, </a:t>
            </a:r>
            <a:r>
              <a:rPr lang="en-US" b="1" dirty="0" err="1"/>
              <a:t>veritabanında</a:t>
            </a:r>
            <a:r>
              <a:rPr lang="en-US" b="1" dirty="0"/>
              <a:t> </a:t>
            </a:r>
            <a:r>
              <a:rPr lang="en-US" b="1" dirty="0" err="1"/>
              <a:t>saklanıp</a:t>
            </a:r>
            <a:r>
              <a:rPr lang="en-US" dirty="0"/>
              <a:t>,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yerlerde</a:t>
            </a:r>
            <a:r>
              <a:rPr lang="en-US" dirty="0"/>
              <a:t> </a:t>
            </a:r>
            <a:r>
              <a:rPr lang="en-US" dirty="0" err="1"/>
              <a:t>çağrılabilirler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b="1" dirty="0" err="1"/>
              <a:t>tek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değer</a:t>
            </a:r>
            <a:r>
              <a:rPr lang="en-US" b="1" dirty="0"/>
              <a:t> </a:t>
            </a:r>
            <a:r>
              <a:rPr lang="en-US" b="1" dirty="0" err="1"/>
              <a:t>döndürürler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veriye</a:t>
            </a:r>
            <a:r>
              <a:rPr lang="en-US" dirty="0"/>
              <a:t>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dirty="0" err="1"/>
              <a:t>edilmeleri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/>
              <a:t>Bu </a:t>
            </a:r>
            <a:r>
              <a:rPr lang="en-US" dirty="0" err="1"/>
              <a:t>blokların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de </a:t>
            </a:r>
            <a:r>
              <a:rPr lang="en-US" dirty="0" err="1"/>
              <a:t>bloklar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nested </a:t>
            </a:r>
            <a:r>
              <a:rPr lang="en-US" b="1" dirty="0" err="1">
                <a:solidFill>
                  <a:srgbClr val="FF0000"/>
                </a:solidFill>
              </a:rPr>
              <a:t>bloklar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denmektedir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64DD3-851C-C8F2-3348-9578DEA9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85" y="2004947"/>
            <a:ext cx="1886047" cy="1289116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A02925BC-6085-065C-7937-A8EB409E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708238" cy="1320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B8785-AE63-6D3F-1791-6DF9F1469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7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1F93-5277-0741-7C65-06646C17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Sıra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r>
              <a:rPr lang="en-US" b="1" dirty="0">
                <a:solidFill>
                  <a:srgbClr val="002060"/>
                </a:solidFill>
              </a:rPr>
              <a:t> (Sequence)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89BB-06EE-987D-EFB9-24AD553C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PL/</a:t>
            </a:r>
            <a:r>
              <a:rPr lang="en-US" dirty="0" err="1"/>
              <a:t>SQL’de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istenilen</a:t>
            </a:r>
            <a:r>
              <a:rPr lang="en-US" dirty="0"/>
              <a:t> </a:t>
            </a:r>
            <a:r>
              <a:rPr lang="en-US" dirty="0" err="1"/>
              <a:t>alana</a:t>
            </a:r>
            <a:r>
              <a:rPr lang="en-US" dirty="0"/>
              <a:t> </a:t>
            </a:r>
            <a:r>
              <a:rPr lang="en-US" dirty="0" err="1"/>
              <a:t>sırayla</a:t>
            </a:r>
            <a:r>
              <a:rPr lang="en-US" dirty="0"/>
              <a:t> </a:t>
            </a:r>
            <a:r>
              <a:rPr lang="tr-TR" dirty="0"/>
              <a:t>tanımlanan ölçü </a:t>
            </a:r>
            <a:r>
              <a:rPr lang="en-US" dirty="0" err="1"/>
              <a:t>değer</a:t>
            </a:r>
            <a:r>
              <a:rPr lang="tr-TR" dirty="0"/>
              <a:t>ini</a:t>
            </a:r>
            <a:r>
              <a:rPr lang="en-US" dirty="0"/>
              <a:t> </a:t>
            </a:r>
            <a:r>
              <a:rPr lang="en-US" dirty="0" err="1"/>
              <a:t>atamak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tanımlanırlar</a:t>
            </a:r>
            <a:r>
              <a:rPr lang="en-US" dirty="0"/>
              <a:t>. </a:t>
            </a:r>
            <a:r>
              <a:rPr lang="en-US" b="1" dirty="0" err="1"/>
              <a:t>İki</a:t>
            </a:r>
            <a:r>
              <a:rPr lang="en-US" b="1" dirty="0"/>
              <a:t> </a:t>
            </a:r>
            <a:r>
              <a:rPr lang="en-US" b="1" dirty="0" err="1"/>
              <a:t>parametresi</a:t>
            </a:r>
            <a:r>
              <a:rPr lang="en-US" b="1" dirty="0"/>
              <a:t> </a:t>
            </a:r>
            <a:r>
              <a:rPr lang="en-US" b="1" dirty="0" err="1"/>
              <a:t>mevcuttur</a:t>
            </a:r>
            <a:r>
              <a:rPr lang="en-US" dirty="0"/>
              <a:t>.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b="1" dirty="0" err="1"/>
              <a:t>NextVal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CurrVal</a:t>
            </a:r>
            <a:r>
              <a:rPr lang="en-US" dirty="0"/>
              <a:t> </a:t>
            </a:r>
            <a:r>
              <a:rPr lang="en-US" dirty="0" err="1"/>
              <a:t>parametreleridir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 err="1"/>
              <a:t>NextVal</a:t>
            </a:r>
            <a:r>
              <a:rPr lang="en-US" dirty="0"/>
              <a:t> </a:t>
            </a:r>
            <a:r>
              <a:rPr lang="en-US" dirty="0" err="1"/>
              <a:t>parametresi</a:t>
            </a:r>
            <a:r>
              <a:rPr lang="en-US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sonraki</a:t>
            </a:r>
            <a:r>
              <a:rPr lang="en-US" b="1" dirty="0"/>
              <a:t> </a:t>
            </a:r>
            <a:r>
              <a:rPr lang="en-US" dirty="0" err="1"/>
              <a:t>sayıyı</a:t>
            </a:r>
            <a:r>
              <a:rPr lang="en-US" dirty="0"/>
              <a:t> </a:t>
            </a:r>
            <a:r>
              <a:rPr lang="en-US" dirty="0" err="1"/>
              <a:t>üretmek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</a:t>
            </a:r>
            <a:r>
              <a:rPr lang="en-US" b="1" dirty="0" err="1"/>
              <a:t>CurrVal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b="1" dirty="0" err="1"/>
              <a:t>en</a:t>
            </a:r>
            <a:r>
              <a:rPr lang="en-US" b="1" dirty="0"/>
              <a:t> son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sayıyı</a:t>
            </a:r>
            <a:r>
              <a:rPr lang="en-US" dirty="0"/>
              <a:t> </a:t>
            </a:r>
            <a:r>
              <a:rPr lang="en-US" dirty="0" err="1"/>
              <a:t>göstermek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Sıra</a:t>
            </a:r>
            <a:r>
              <a:rPr lang="en-US" dirty="0"/>
              <a:t> </a:t>
            </a:r>
            <a:r>
              <a:rPr lang="en-US" dirty="0" err="1"/>
              <a:t>yapısının</a:t>
            </a:r>
            <a:r>
              <a:rPr lang="en-US" dirty="0"/>
              <a:t> </a:t>
            </a:r>
            <a:r>
              <a:rPr lang="en-US" dirty="0" err="1"/>
              <a:t>söz</a:t>
            </a:r>
            <a:r>
              <a:rPr lang="en-US" dirty="0"/>
              <a:t> </a:t>
            </a:r>
            <a:r>
              <a:rPr lang="en-US" dirty="0" err="1"/>
              <a:t>dizimini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89E7E-AED2-234D-17EB-71B3833E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76" y="4349145"/>
            <a:ext cx="7715647" cy="2387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819E6-D531-5E98-9F0F-C94C7AAA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8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E829-2AE0-8D8E-EE20-0F4178A5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Sıra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r>
              <a:rPr lang="en-US" b="1" dirty="0">
                <a:solidFill>
                  <a:srgbClr val="002060"/>
                </a:solidFill>
              </a:rPr>
              <a:t> (Sequence)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0551D-3A2A-ACC1-093E-636EB41E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OtomatikId</a:t>
            </a:r>
            <a:r>
              <a:rPr lang="en-US" sz="2000" dirty="0"/>
              <a:t> </a:t>
            </a:r>
            <a:r>
              <a:rPr lang="en-US" sz="2000" dirty="0" err="1"/>
              <a:t>isminde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sequence </a:t>
            </a:r>
            <a:r>
              <a:rPr lang="en-US" sz="2000" dirty="0" err="1"/>
              <a:t>oluşturup</a:t>
            </a:r>
            <a:r>
              <a:rPr lang="en-US" sz="2000" dirty="0"/>
              <a:t>. </a:t>
            </a:r>
            <a:r>
              <a:rPr lang="en-US" sz="2000" dirty="0" err="1"/>
              <a:t>Personel</a:t>
            </a:r>
            <a:r>
              <a:rPr lang="en-US" sz="2000" dirty="0"/>
              <a:t> </a:t>
            </a:r>
            <a:r>
              <a:rPr lang="en-US" sz="2000" dirty="0" err="1"/>
              <a:t>tablosuna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girerken</a:t>
            </a:r>
            <a:r>
              <a:rPr lang="en-US" sz="2000" dirty="0"/>
              <a:t> </a:t>
            </a:r>
            <a:r>
              <a:rPr lang="en-US" sz="2000" dirty="0" err="1"/>
              <a:t>kullanımı</a:t>
            </a:r>
            <a:r>
              <a:rPr lang="en-US" sz="2000" dirty="0"/>
              <a:t> </a:t>
            </a:r>
            <a:r>
              <a:rPr lang="en-US" sz="2000" dirty="0" err="1"/>
              <a:t>gösteriniz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6C4F7-CDE1-B4D1-CB87-F95C9748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96B380-580A-6954-7176-0D4A4E0B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94417"/>
            <a:ext cx="3556183" cy="1809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A94F2-2372-3965-79FE-00CC92E71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68726"/>
            <a:ext cx="3803845" cy="1924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F81B9E-9F5F-2B37-25EC-4920C462F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246" y="2594417"/>
            <a:ext cx="6753305" cy="2060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5752E-E6DA-F3B4-24DC-BEDCDFB33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56" y="4904491"/>
            <a:ext cx="3568883" cy="13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B21B-58EE-D6DA-7DA9-C30048A5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Hata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İşleme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 Error Handling)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24F7-1B0C-237D-50C9-0D50765E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PL/</a:t>
            </a:r>
            <a:r>
              <a:rPr lang="en-US" dirty="0" err="1"/>
              <a:t>SQL’de</a:t>
            </a:r>
            <a:r>
              <a:rPr lang="en-US" dirty="0"/>
              <a:t>, </a:t>
            </a:r>
            <a:r>
              <a:rPr lang="en-US" dirty="0" err="1"/>
              <a:t>ikaz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tr-TR" dirty="0"/>
              <a:t>mesajları</a:t>
            </a:r>
            <a:r>
              <a:rPr lang="en-US" dirty="0"/>
              <a:t> </a:t>
            </a:r>
            <a:r>
              <a:rPr lang="en-US" b="1" dirty="0"/>
              <a:t>EXCEPTION</a:t>
            </a:r>
            <a:r>
              <a:rPr lang="tr-TR" dirty="0"/>
              <a:t> </a:t>
            </a:r>
            <a:r>
              <a:rPr lang="en-US" dirty="0"/>
              <a:t>(</a:t>
            </a:r>
            <a:r>
              <a:rPr lang="en-US" dirty="0" err="1"/>
              <a:t>istisnai</a:t>
            </a:r>
            <a:r>
              <a:rPr lang="en-US" dirty="0"/>
              <a:t> durum)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adlandırılır</a:t>
            </a:r>
            <a:r>
              <a:rPr lang="en-US" dirty="0"/>
              <a:t>. </a:t>
            </a:r>
            <a:r>
              <a:rPr lang="en-US" dirty="0" err="1"/>
              <a:t>İstisnalar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zamanında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kullanıcı</a:t>
            </a:r>
            <a:r>
              <a:rPr lang="tr-TR" dirty="0"/>
              <a:t> tarafından</a:t>
            </a:r>
            <a:r>
              <a:rPr lang="en-US" dirty="0"/>
              <a:t> </a:t>
            </a:r>
            <a:r>
              <a:rPr lang="en-US" dirty="0" err="1"/>
              <a:t>tanımlıdır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Sistemde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dirty="0" err="1"/>
              <a:t>istisnai</a:t>
            </a:r>
            <a:r>
              <a:rPr lang="en-US" dirty="0"/>
              <a:t> </a:t>
            </a:r>
            <a:r>
              <a:rPr lang="en-US" dirty="0" err="1"/>
              <a:t>durumlara</a:t>
            </a:r>
            <a:r>
              <a:rPr lang="en-US" dirty="0"/>
              <a:t> </a:t>
            </a: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b="1" dirty="0"/>
              <a:t>division by zero </a:t>
            </a:r>
            <a:r>
              <a:rPr lang="en-US" dirty="0"/>
              <a:t>(</a:t>
            </a:r>
            <a:r>
              <a:rPr lang="en-US" dirty="0" err="1"/>
              <a:t>sıfıra</a:t>
            </a:r>
            <a:r>
              <a:rPr lang="en-US" dirty="0"/>
              <a:t> </a:t>
            </a:r>
            <a:r>
              <a:rPr lang="en-US" dirty="0" err="1"/>
              <a:t>bölünme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)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out of memory </a:t>
            </a:r>
            <a:r>
              <a:rPr lang="en-US" dirty="0"/>
              <a:t>(</a:t>
            </a:r>
            <a:r>
              <a:rPr lang="en-US" dirty="0" err="1"/>
              <a:t>hafıza</a:t>
            </a:r>
            <a:r>
              <a:rPr lang="en-US" dirty="0"/>
              <a:t> </a:t>
            </a:r>
            <a:r>
              <a:rPr lang="en-US" dirty="0" err="1"/>
              <a:t>taşması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) </a:t>
            </a:r>
            <a:r>
              <a:rPr lang="en-US" dirty="0" err="1"/>
              <a:t>durumlarını</a:t>
            </a:r>
            <a:r>
              <a:rPr lang="en-US" dirty="0"/>
              <a:t> </a:t>
            </a:r>
            <a:r>
              <a:rPr lang="en-US" dirty="0" err="1"/>
              <a:t>verebiliriz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Kullanıcılarda</a:t>
            </a:r>
            <a:r>
              <a:rPr lang="en-US" dirty="0"/>
              <a:t> PL/</a:t>
            </a:r>
            <a:r>
              <a:rPr lang="en-US" dirty="0" err="1"/>
              <a:t>SQL’in</a:t>
            </a:r>
            <a:r>
              <a:rPr lang="en-US" dirty="0"/>
              <a:t> </a:t>
            </a:r>
            <a:r>
              <a:rPr lang="en-US" dirty="0" err="1"/>
              <a:t>tanımlama</a:t>
            </a:r>
            <a:r>
              <a:rPr lang="en-US" dirty="0"/>
              <a:t> </a:t>
            </a:r>
            <a:r>
              <a:rPr lang="en-US" dirty="0" err="1"/>
              <a:t>bloklarında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istisnai</a:t>
            </a:r>
            <a:r>
              <a:rPr lang="en-US" dirty="0"/>
              <a:t> durum </a:t>
            </a:r>
            <a:r>
              <a:rPr lang="en-US" dirty="0" err="1"/>
              <a:t>oluşturabilirler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işlemede</a:t>
            </a:r>
            <a:r>
              <a:rPr lang="en-US" dirty="0"/>
              <a:t>, </a:t>
            </a:r>
            <a:r>
              <a:rPr lang="en-US" dirty="0" err="1"/>
              <a:t>bloklar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kodlarda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oluştuğunda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istisnai</a:t>
            </a:r>
            <a:r>
              <a:rPr lang="en-US" dirty="0"/>
              <a:t> durum </a:t>
            </a:r>
            <a:r>
              <a:rPr lang="en-US" dirty="0" err="1"/>
              <a:t>tanımlandıysa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oraya</a:t>
            </a:r>
            <a:r>
              <a:rPr lang="en-US" dirty="0"/>
              <a:t> </a:t>
            </a:r>
            <a:r>
              <a:rPr lang="en-US" dirty="0" err="1"/>
              <a:t>yönlenerek</a:t>
            </a:r>
            <a:r>
              <a:rPr lang="en-US" dirty="0"/>
              <a:t> </a:t>
            </a:r>
            <a:r>
              <a:rPr lang="en-US" b="1" dirty="0" err="1"/>
              <a:t>gerekli</a:t>
            </a:r>
            <a:r>
              <a:rPr lang="en-US" b="1" dirty="0"/>
              <a:t> </a:t>
            </a:r>
            <a:r>
              <a:rPr lang="en-US" b="1" dirty="0" err="1"/>
              <a:t>hata</a:t>
            </a:r>
            <a:r>
              <a:rPr lang="en-US" b="1" dirty="0"/>
              <a:t> </a:t>
            </a:r>
            <a:r>
              <a:rPr lang="en-US" b="1" dirty="0" err="1"/>
              <a:t>kodunu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ona</a:t>
            </a:r>
            <a:r>
              <a:rPr lang="en-US" b="1" dirty="0"/>
              <a:t> </a:t>
            </a:r>
            <a:r>
              <a:rPr lang="en-US" b="1" dirty="0" err="1"/>
              <a:t>karşılık</a:t>
            </a:r>
            <a:r>
              <a:rPr lang="en-US" b="1" dirty="0"/>
              <a:t> </a:t>
            </a:r>
            <a:r>
              <a:rPr lang="en-US" b="1" dirty="0" err="1"/>
              <a:t>gelen</a:t>
            </a:r>
            <a:r>
              <a:rPr lang="en-US" b="1" dirty="0"/>
              <a:t> </a:t>
            </a:r>
            <a:r>
              <a:rPr lang="en-US" b="1" dirty="0" err="1"/>
              <a:t>mesajı</a:t>
            </a:r>
            <a:r>
              <a:rPr lang="en-US" b="1" dirty="0"/>
              <a:t> </a:t>
            </a:r>
            <a:r>
              <a:rPr lang="en-US" b="1" dirty="0" err="1"/>
              <a:t>verir</a:t>
            </a:r>
            <a:r>
              <a:rPr lang="en-US" dirty="0"/>
              <a:t>. </a:t>
            </a:r>
            <a:r>
              <a:rPr lang="tr-TR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3D68D-48E2-25BC-4149-EAAA0409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904A-05E6-EB28-7D70-DB997C8C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Hata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İşleme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 Error Handling)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FFCFF-1C8B-EB10-3540-012E75D29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64" y="1825625"/>
            <a:ext cx="6995436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Bu </a:t>
            </a:r>
            <a:r>
              <a:rPr lang="en-US" sz="1800" dirty="0" err="1"/>
              <a:t>söz</a:t>
            </a:r>
            <a:r>
              <a:rPr lang="en-US" sz="1800" dirty="0"/>
              <a:t> </a:t>
            </a:r>
            <a:r>
              <a:rPr lang="en-US" sz="1800" dirty="0" err="1"/>
              <a:t>diziminde</a:t>
            </a:r>
            <a:r>
              <a:rPr lang="en-US" sz="1800" dirty="0"/>
              <a:t> her SELECT </a:t>
            </a:r>
            <a:r>
              <a:rPr lang="en-US" sz="1800" dirty="0" err="1"/>
              <a:t>ifadesinde</a:t>
            </a:r>
            <a:r>
              <a:rPr lang="en-US" sz="1800" dirty="0"/>
              <a:t> </a:t>
            </a:r>
            <a:r>
              <a:rPr lang="en-US" sz="1800" dirty="0" err="1"/>
              <a:t>ya</a:t>
            </a:r>
            <a:r>
              <a:rPr lang="en-US" sz="1800" dirty="0"/>
              <a:t> da </a:t>
            </a:r>
            <a:r>
              <a:rPr lang="en-US" sz="1800" dirty="0" err="1"/>
              <a:t>içinde</a:t>
            </a:r>
            <a:r>
              <a:rPr lang="en-US" sz="1800" dirty="0"/>
              <a:t> </a:t>
            </a:r>
            <a:r>
              <a:rPr lang="en-US" sz="1800" dirty="0" err="1"/>
              <a:t>hata</a:t>
            </a:r>
            <a:r>
              <a:rPr lang="en-US" sz="1800" dirty="0"/>
              <a:t> </a:t>
            </a:r>
            <a:r>
              <a:rPr lang="en-US" sz="1800" dirty="0" err="1"/>
              <a:t>kontrolü</a:t>
            </a:r>
            <a:r>
              <a:rPr lang="en-US" sz="1800" dirty="0"/>
              <a:t> </a:t>
            </a:r>
            <a:r>
              <a:rPr lang="en-US" sz="1800" dirty="0" err="1"/>
              <a:t>yapmalı</a:t>
            </a:r>
            <a:r>
              <a:rPr lang="en-US" sz="1800" dirty="0"/>
              <a:t> </a:t>
            </a:r>
            <a:r>
              <a:rPr lang="en-US" sz="1800" b="1" dirty="0" err="1"/>
              <a:t>kodu</a:t>
            </a:r>
            <a:r>
              <a:rPr lang="en-US" sz="1800" b="1" dirty="0"/>
              <a:t> check </a:t>
            </a:r>
            <a:r>
              <a:rPr lang="en-US" sz="1800" b="1" dirty="0" err="1"/>
              <a:t>etmeliyiz</a:t>
            </a:r>
            <a:r>
              <a:rPr lang="en-US" sz="1800" dirty="0"/>
              <a:t>. Buda </a:t>
            </a:r>
            <a:r>
              <a:rPr lang="en-US" sz="1800" dirty="0" err="1"/>
              <a:t>programın</a:t>
            </a:r>
            <a:r>
              <a:rPr lang="en-US" sz="1800" dirty="0"/>
              <a:t> </a:t>
            </a:r>
            <a:r>
              <a:rPr lang="en-US" sz="1800" dirty="0" err="1"/>
              <a:t>yavaşlamasına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ekstra</a:t>
            </a:r>
            <a:r>
              <a:rPr lang="en-US" sz="1800" dirty="0"/>
              <a:t> </a:t>
            </a:r>
            <a:r>
              <a:rPr lang="en-US" sz="1800" dirty="0" err="1"/>
              <a:t>ifadeye</a:t>
            </a:r>
            <a:r>
              <a:rPr lang="en-US" sz="1800" dirty="0"/>
              <a:t> </a:t>
            </a:r>
            <a:r>
              <a:rPr lang="en-US" sz="1800" dirty="0" err="1"/>
              <a:t>ihtiyaç</a:t>
            </a:r>
            <a:r>
              <a:rPr lang="en-US" sz="1800" dirty="0"/>
              <a:t> </a:t>
            </a:r>
            <a:r>
              <a:rPr lang="en-US" sz="1800" dirty="0" err="1"/>
              <a:t>duymaktadır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 err="1"/>
              <a:t>Fakat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söz</a:t>
            </a:r>
            <a:r>
              <a:rPr lang="en-US" sz="1800" dirty="0"/>
              <a:t> </a:t>
            </a:r>
            <a:r>
              <a:rPr lang="en-US" sz="1800" dirty="0" err="1"/>
              <a:t>diziminde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</a:t>
            </a:r>
            <a:r>
              <a:rPr lang="en-US" sz="1800" dirty="0" err="1"/>
              <a:t>kodlar</a:t>
            </a:r>
            <a:r>
              <a:rPr lang="en-US" sz="1800" dirty="0"/>
              <a:t> </a:t>
            </a:r>
            <a:r>
              <a:rPr lang="en-US" sz="1800" dirty="0" err="1"/>
              <a:t>işlenirken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hata</a:t>
            </a:r>
            <a:r>
              <a:rPr lang="en-US" sz="1800" dirty="0"/>
              <a:t> </a:t>
            </a:r>
            <a:r>
              <a:rPr lang="en-US" sz="1800" dirty="0" err="1"/>
              <a:t>oluştuğunda</a:t>
            </a:r>
            <a:r>
              <a:rPr lang="en-US" sz="1800" dirty="0"/>
              <a:t> </a:t>
            </a:r>
            <a:r>
              <a:rPr lang="en-US" sz="1800" dirty="0" err="1"/>
              <a:t>direk</a:t>
            </a:r>
            <a:r>
              <a:rPr lang="en-US" sz="1800" dirty="0"/>
              <a:t> </a:t>
            </a:r>
            <a:r>
              <a:rPr lang="en-US" sz="1800" b="1" dirty="0"/>
              <a:t>EXCEPTION</a:t>
            </a:r>
            <a:r>
              <a:rPr lang="en-US" sz="1800" dirty="0"/>
              <a:t> </a:t>
            </a:r>
            <a:r>
              <a:rPr lang="en-US" sz="1800" dirty="0" err="1"/>
              <a:t>bölümü</a:t>
            </a:r>
            <a:r>
              <a:rPr lang="en-US" sz="1800" dirty="0"/>
              <a:t> </a:t>
            </a:r>
            <a:r>
              <a:rPr lang="en-US" sz="1800" dirty="0" err="1"/>
              <a:t>devreye</a:t>
            </a:r>
            <a:r>
              <a:rPr lang="en-US" sz="1800" dirty="0"/>
              <a:t> </a:t>
            </a:r>
            <a:r>
              <a:rPr lang="en-US" sz="1800" dirty="0" err="1"/>
              <a:t>girerek</a:t>
            </a:r>
            <a:r>
              <a:rPr lang="en-US" sz="1800" dirty="0"/>
              <a:t> </a:t>
            </a:r>
            <a:r>
              <a:rPr lang="en-US" sz="1800" dirty="0" err="1"/>
              <a:t>hata</a:t>
            </a:r>
            <a:r>
              <a:rPr lang="en-US" sz="1800" dirty="0"/>
              <a:t> </a:t>
            </a:r>
            <a:r>
              <a:rPr lang="en-US" sz="1800" dirty="0" err="1"/>
              <a:t>mesajını</a:t>
            </a:r>
            <a:r>
              <a:rPr lang="en-US" sz="1800" dirty="0"/>
              <a:t> </a:t>
            </a:r>
            <a:r>
              <a:rPr lang="en-US" sz="1800" dirty="0" err="1"/>
              <a:t>ya</a:t>
            </a:r>
            <a:r>
              <a:rPr lang="en-US" sz="1800" dirty="0"/>
              <a:t> da </a:t>
            </a:r>
            <a:r>
              <a:rPr lang="en-US" sz="1800" dirty="0" err="1"/>
              <a:t>kodunu</a:t>
            </a:r>
            <a:r>
              <a:rPr lang="en-US" sz="1800" dirty="0"/>
              <a:t> </a:t>
            </a:r>
            <a:r>
              <a:rPr lang="en-US" sz="1800" dirty="0" err="1"/>
              <a:t>döndürecektir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FBD99-6AE8-4949-EB4D-C5B58DFE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03" y="1825625"/>
            <a:ext cx="4095961" cy="2394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81388-05B1-7206-7B91-1AA1588A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88" y="3892426"/>
            <a:ext cx="6902805" cy="2419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640104-D0FB-8171-2DBA-C6046A9AF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2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AF8B7-8ECC-864C-BCEC-C6FA14C78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4440029" cy="549592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b="1" dirty="0"/>
              <a:t>: </a:t>
            </a:r>
            <a:r>
              <a:rPr lang="en-US" sz="2400" dirty="0" err="1"/>
              <a:t>Takımın</a:t>
            </a:r>
            <a:r>
              <a:rPr lang="en-US" sz="2400" dirty="0"/>
              <a:t> </a:t>
            </a:r>
            <a:r>
              <a:rPr lang="en-US" sz="2400" dirty="0" err="1"/>
              <a:t>ismi</a:t>
            </a:r>
            <a:r>
              <a:rPr lang="en-US" sz="2400" dirty="0"/>
              <a:t> </a:t>
            </a:r>
            <a:r>
              <a:rPr lang="en-US" sz="2400" dirty="0" err="1"/>
              <a:t>girildiğinde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takımın</a:t>
            </a:r>
            <a:r>
              <a:rPr lang="en-US" sz="2400" dirty="0"/>
              <a:t> </a:t>
            </a:r>
            <a:r>
              <a:rPr lang="en-US" sz="2400" dirty="0" err="1"/>
              <a:t>puanın</a:t>
            </a:r>
            <a:r>
              <a:rPr lang="en-US" sz="2400" dirty="0"/>
              <a:t> </a:t>
            </a:r>
            <a:r>
              <a:rPr lang="en-US" sz="2400" dirty="0" err="1"/>
              <a:t>tüm</a:t>
            </a:r>
            <a:r>
              <a:rPr lang="en-US" sz="2400" dirty="0"/>
              <a:t> </a:t>
            </a:r>
            <a:r>
              <a:rPr lang="en-US" sz="2400" dirty="0" err="1"/>
              <a:t>takımların</a:t>
            </a:r>
            <a:r>
              <a:rPr lang="en-US" sz="2400" dirty="0"/>
              <a:t> </a:t>
            </a:r>
            <a:r>
              <a:rPr lang="en-US" sz="2400" dirty="0" err="1"/>
              <a:t>puanına</a:t>
            </a:r>
            <a:r>
              <a:rPr lang="en-US" sz="2400" dirty="0"/>
              <a:t> </a:t>
            </a:r>
            <a:r>
              <a:rPr lang="en-US" sz="2400" dirty="0" err="1"/>
              <a:t>oranı</a:t>
            </a:r>
            <a:r>
              <a:rPr lang="en-US" sz="2400" dirty="0"/>
              <a:t> </a:t>
            </a:r>
            <a:r>
              <a:rPr lang="en-US" sz="2400" dirty="0" err="1"/>
              <a:t>nedir</a:t>
            </a:r>
            <a:r>
              <a:rPr lang="en-US" sz="2400" dirty="0"/>
              <a:t> </a:t>
            </a:r>
            <a:r>
              <a:rPr lang="en-US" sz="2400" dirty="0" err="1"/>
              <a:t>sorusuna</a:t>
            </a:r>
            <a:r>
              <a:rPr lang="en-US" sz="2400" dirty="0"/>
              <a:t> </a:t>
            </a:r>
            <a:r>
              <a:rPr lang="en-US" sz="2400" dirty="0" err="1"/>
              <a:t>cevap</a:t>
            </a:r>
            <a:r>
              <a:rPr lang="en-US" sz="2400" dirty="0"/>
              <a:t> </a:t>
            </a:r>
            <a:r>
              <a:rPr lang="en-US" sz="2400" dirty="0" err="1"/>
              <a:t>veren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fonksiyon</a:t>
            </a:r>
            <a:r>
              <a:rPr lang="en-US" sz="2400" dirty="0"/>
              <a:t> </a:t>
            </a:r>
            <a:r>
              <a:rPr lang="en-US" sz="2400" dirty="0" err="1"/>
              <a:t>tanımlayalım</a:t>
            </a:r>
            <a:r>
              <a:rPr lang="en-US" sz="2400" dirty="0"/>
              <a:t>.</a:t>
            </a:r>
            <a:r>
              <a:rPr lang="tr-TR" sz="2400" dirty="0"/>
              <a:t>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519D2-2860-9295-C648-329095AA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1235B-20AA-8F49-271D-1ECD97423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112" y="681037"/>
            <a:ext cx="6534005" cy="5813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6CB8E-C5D5-37E6-9A10-EE4631D31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879" y="2484657"/>
            <a:ext cx="3547988" cy="1551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902FC-5AFF-3A83-FF97-2E80222C3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879" y="4168416"/>
            <a:ext cx="3380217" cy="1187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2E0347-9214-8C81-7DC7-AA483E082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879" y="5433059"/>
            <a:ext cx="2991004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F2FF1-1656-A66E-84CF-A14692E6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84" y="882650"/>
            <a:ext cx="7151116" cy="5321745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Sayı</a:t>
            </a:r>
            <a:r>
              <a:rPr lang="en-US" sz="2400" dirty="0"/>
              <a:t> </a:t>
            </a:r>
            <a:r>
              <a:rPr lang="en-US" sz="2400" dirty="0" err="1"/>
              <a:t>değerimiz</a:t>
            </a:r>
            <a:r>
              <a:rPr lang="en-US" sz="2400" dirty="0"/>
              <a:t> 5, </a:t>
            </a:r>
            <a:r>
              <a:rPr lang="en-US" sz="2400" dirty="0" err="1"/>
              <a:t>bunun</a:t>
            </a:r>
            <a:r>
              <a:rPr lang="en-US" sz="2400" dirty="0"/>
              <a:t> 10’dan </a:t>
            </a:r>
            <a:r>
              <a:rPr lang="en-US" sz="2400" dirty="0" err="1"/>
              <a:t>küçük</a:t>
            </a:r>
            <a:r>
              <a:rPr lang="en-US" sz="2400" dirty="0"/>
              <a:t> </a:t>
            </a:r>
            <a:r>
              <a:rPr lang="en-US" sz="2400" dirty="0" err="1"/>
              <a:t>olma</a:t>
            </a:r>
            <a:r>
              <a:rPr lang="en-US" sz="2400" dirty="0"/>
              <a:t> </a:t>
            </a:r>
            <a:r>
              <a:rPr lang="en-US" sz="2400" dirty="0" err="1"/>
              <a:t>şartına</a:t>
            </a:r>
            <a:r>
              <a:rPr lang="en-US" sz="2400" dirty="0"/>
              <a:t> </a:t>
            </a:r>
            <a:r>
              <a:rPr lang="en-US" sz="2400" dirty="0" err="1"/>
              <a:t>göre</a:t>
            </a:r>
            <a:r>
              <a:rPr lang="en-US" sz="2400" dirty="0"/>
              <a:t> </a:t>
            </a:r>
            <a:r>
              <a:rPr lang="en-US" sz="2400" dirty="0" err="1"/>
              <a:t>tanımlama</a:t>
            </a:r>
            <a:r>
              <a:rPr lang="en-US" sz="2400" dirty="0"/>
              <a:t> </a:t>
            </a:r>
            <a:r>
              <a:rPr lang="en-US" sz="2400" dirty="0" err="1"/>
              <a:t>kısmında</a:t>
            </a:r>
            <a:r>
              <a:rPr lang="en-US" sz="2400" dirty="0"/>
              <a:t> </a:t>
            </a:r>
            <a:r>
              <a:rPr lang="en-US" sz="2400" dirty="0" err="1"/>
              <a:t>oluşturduğumuz</a:t>
            </a:r>
            <a:r>
              <a:rPr lang="en-US" sz="2400" dirty="0"/>
              <a:t> </a:t>
            </a:r>
            <a:r>
              <a:rPr lang="en-US" sz="2400" dirty="0" err="1"/>
              <a:t>dmg_hata</a:t>
            </a:r>
            <a:r>
              <a:rPr lang="en-US" sz="2400" dirty="0"/>
              <a:t> </a:t>
            </a:r>
            <a:r>
              <a:rPr lang="en-US" sz="2400" dirty="0" err="1"/>
              <a:t>isimli</a:t>
            </a:r>
            <a:r>
              <a:rPr lang="en-US" sz="2400" dirty="0"/>
              <a:t> </a:t>
            </a:r>
            <a:r>
              <a:rPr lang="en-US" sz="2400" dirty="0" err="1"/>
              <a:t>istisnai</a:t>
            </a:r>
            <a:r>
              <a:rPr lang="en-US" sz="2400" dirty="0"/>
              <a:t> </a:t>
            </a:r>
            <a:r>
              <a:rPr lang="en-US" sz="2400" dirty="0" err="1"/>
              <a:t>duruma</a:t>
            </a:r>
            <a:r>
              <a:rPr lang="en-US" sz="2400" dirty="0"/>
              <a:t> </a:t>
            </a:r>
            <a:r>
              <a:rPr lang="en-US" sz="2400" dirty="0" err="1"/>
              <a:t>dallanma</a:t>
            </a:r>
            <a:r>
              <a:rPr lang="en-US" sz="2400" dirty="0"/>
              <a:t> </a:t>
            </a:r>
            <a:r>
              <a:rPr lang="en-US" sz="2400" dirty="0" err="1"/>
              <a:t>sağlıyoruz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FBE4D-1CDC-EE6B-6DA7-3FB8FF70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86" y="2700540"/>
            <a:ext cx="8769228" cy="3700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CEB893-7AA7-9F2F-B08D-01B80C8C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6D08D-0B7C-B00D-4875-A4F9805F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70" y="1162913"/>
            <a:ext cx="2794144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9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8BBA-4F43-3CF5-28AA-D8E091D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0D1E-FCDD-9193-88AC-ACAD32ED4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6D4C7-8FAF-E4B2-AFB7-10EEA7B5F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279123"/>
            <a:ext cx="7231658" cy="6512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150428-9CA7-85B8-D10E-7AE9D1A4B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5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28E8-BF27-8CE4-C96E-9F00F317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Akış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Kontrol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Yapıları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4EC33-E817-929E-3653-A74F2BD38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PL/SQL </a:t>
            </a:r>
            <a:r>
              <a:rPr lang="en-US" dirty="0" err="1"/>
              <a:t>blokları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koşullu-koşulsuz</a:t>
            </a:r>
            <a:r>
              <a:rPr lang="en-US" dirty="0"/>
              <a:t> </a:t>
            </a:r>
            <a:r>
              <a:rPr lang="en-US" dirty="0" err="1"/>
              <a:t>dallanmalar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döngüler</a:t>
            </a:r>
            <a:r>
              <a:rPr lang="en-US" dirty="0"/>
              <a:t> </a:t>
            </a:r>
            <a:r>
              <a:rPr lang="en-US" dirty="0" err="1"/>
              <a:t>kullanılabilir</a:t>
            </a:r>
            <a:r>
              <a:rPr lang="en-US" dirty="0"/>
              <a:t>. PL/</a:t>
            </a:r>
            <a:r>
              <a:rPr lang="en-US" dirty="0" err="1"/>
              <a:t>SQL'de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tip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 </a:t>
            </a:r>
            <a:r>
              <a:rPr lang="en-US" dirty="0" err="1"/>
              <a:t>Birincisi</a:t>
            </a:r>
            <a:r>
              <a:rPr lang="en-US" dirty="0"/>
              <a:t> "IF"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türevleri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yapıları</a:t>
            </a:r>
            <a:r>
              <a:rPr lang="en-US" dirty="0"/>
              <a:t> </a:t>
            </a:r>
            <a:r>
              <a:rPr lang="en-US" dirty="0" err="1"/>
              <a:t>koşul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Yineleme</a:t>
            </a:r>
            <a:r>
              <a:rPr lang="en-US" dirty="0"/>
              <a:t>, </a:t>
            </a:r>
            <a:r>
              <a:rPr lang="en-US" dirty="0" err="1"/>
              <a:t>tekrarlama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“LOOP, WHILE, FOR"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yapıları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son </a:t>
            </a:r>
            <a:r>
              <a:rPr lang="en-US" dirty="0" err="1"/>
              <a:t>olarak</a:t>
            </a:r>
            <a:r>
              <a:rPr lang="en-US" dirty="0"/>
              <a:t> GOTO </a:t>
            </a:r>
            <a:r>
              <a:rPr lang="en-US" dirty="0" err="1"/>
              <a:t>ve</a:t>
            </a:r>
            <a:r>
              <a:rPr lang="en-US" dirty="0"/>
              <a:t> NULL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dallanmalar</a:t>
            </a:r>
            <a:r>
              <a:rPr lang="en-US" dirty="0"/>
              <a:t> </a:t>
            </a:r>
            <a:r>
              <a:rPr lang="en-US" dirty="0" err="1"/>
              <a:t>yapan</a:t>
            </a:r>
            <a:r>
              <a:rPr lang="en-US" dirty="0"/>
              <a:t> </a:t>
            </a:r>
            <a:r>
              <a:rPr lang="en-US" dirty="0" err="1"/>
              <a:t>yapılar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Şimdi</a:t>
            </a:r>
            <a:r>
              <a:rPr lang="en-US" dirty="0"/>
              <a:t> </a:t>
            </a:r>
            <a:r>
              <a:rPr lang="en-US" dirty="0" err="1"/>
              <a:t>şart</a:t>
            </a:r>
            <a:r>
              <a:rPr lang="en-US" dirty="0"/>
              <a:t> </a:t>
            </a:r>
            <a:r>
              <a:rPr lang="en-US" dirty="0" err="1"/>
              <a:t>yapılarından</a:t>
            </a:r>
            <a:r>
              <a:rPr lang="en-US" dirty="0"/>
              <a:t> </a:t>
            </a:r>
            <a:r>
              <a:rPr lang="en-US" dirty="0" err="1"/>
              <a:t>başlayalım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1AA61-7BBA-0EAC-1AD6-C35BD529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75" y="2509458"/>
            <a:ext cx="5004057" cy="2387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BE051A-839D-F4A5-4128-71A6B1146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8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1100-1079-255C-2097-0B95D205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PL/SQL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C62C8-7C40-8A70-06D0-2C08B773C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PL/SQL </a:t>
            </a:r>
            <a:r>
              <a:rPr lang="en-US" dirty="0"/>
              <a:t>(Procedural Language Extension of SQL), Oracle </a:t>
            </a:r>
            <a:r>
              <a:rPr lang="en-US" dirty="0" err="1"/>
              <a:t>şirketi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1990’ların </a:t>
            </a:r>
            <a:r>
              <a:rPr lang="en-US" dirty="0" err="1"/>
              <a:t>başında</a:t>
            </a:r>
            <a:r>
              <a:rPr lang="en-US" dirty="0"/>
              <a:t> SQL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yapacağımız</a:t>
            </a:r>
            <a:r>
              <a:rPr lang="en-US" dirty="0"/>
              <a:t> </a:t>
            </a:r>
            <a:r>
              <a:rPr lang="en-US" b="1" dirty="0" err="1"/>
              <a:t>sınırlı</a:t>
            </a:r>
            <a:r>
              <a:rPr lang="en-US" b="1" dirty="0"/>
              <a:t> </a:t>
            </a:r>
            <a:r>
              <a:rPr lang="en-US" b="1" dirty="0" err="1"/>
              <a:t>işlemleri</a:t>
            </a:r>
            <a:r>
              <a:rPr lang="en-US" b="1" dirty="0"/>
              <a:t> </a:t>
            </a:r>
            <a:r>
              <a:rPr lang="en-US" b="1" dirty="0" err="1"/>
              <a:t>geliştirmek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çıkmıştır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/>
              <a:t>SQL </a:t>
            </a:r>
            <a:r>
              <a:rPr lang="en-US" dirty="0" err="1"/>
              <a:t>komutlarını</a:t>
            </a:r>
            <a:r>
              <a:rPr lang="en-US" dirty="0"/>
              <a:t> </a:t>
            </a:r>
            <a:r>
              <a:rPr lang="en-US" dirty="0" err="1"/>
              <a:t>çalıştırabildiği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bunun</a:t>
            </a:r>
            <a:r>
              <a:rPr lang="en-US" dirty="0"/>
              <a:t> </a:t>
            </a:r>
            <a:r>
              <a:rPr lang="en-US" dirty="0" err="1"/>
              <a:t>yanında</a:t>
            </a:r>
            <a:r>
              <a:rPr lang="en-US" dirty="0"/>
              <a:t> Oracle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</a:t>
            </a:r>
            <a:r>
              <a:rPr lang="en-US" dirty="0"/>
              <a:t> </a:t>
            </a:r>
            <a:r>
              <a:rPr lang="en-US" dirty="0" err="1"/>
              <a:t>sistemleri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 err="1"/>
              <a:t>tetikleyiciler</a:t>
            </a:r>
            <a:r>
              <a:rPr lang="en-US" b="1" dirty="0"/>
              <a:t>, </a:t>
            </a:r>
            <a:r>
              <a:rPr lang="en-US" b="1" dirty="0" err="1"/>
              <a:t>yordamlar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fonksiyonlar</a:t>
            </a:r>
            <a:r>
              <a:rPr lang="en-US" b="1" dirty="0"/>
              <a:t> </a:t>
            </a:r>
            <a:r>
              <a:rPr lang="en-US" dirty="0" err="1"/>
              <a:t>yazmak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dirty="0" err="1"/>
              <a:t>geliştirilmiş</a:t>
            </a:r>
            <a:r>
              <a:rPr lang="en-US" dirty="0"/>
              <a:t>, </a:t>
            </a:r>
            <a:r>
              <a:rPr lang="en-US" dirty="0" err="1"/>
              <a:t>programlamada</a:t>
            </a:r>
            <a:r>
              <a:rPr lang="en-US" dirty="0"/>
              <a:t> </a:t>
            </a:r>
            <a:r>
              <a:rPr lang="en-US" dirty="0" err="1"/>
              <a:t>akış</a:t>
            </a:r>
            <a:r>
              <a:rPr lang="en-US" dirty="0"/>
              <a:t> </a:t>
            </a:r>
            <a:r>
              <a:rPr lang="en-US" dirty="0" err="1"/>
              <a:t>kontrollerini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değişkenleri</a:t>
            </a:r>
            <a:r>
              <a:rPr lang="en-US" dirty="0"/>
              <a:t> </a:t>
            </a:r>
            <a:r>
              <a:rPr lang="en-US" dirty="0" err="1"/>
              <a:t>kullanmamıza</a:t>
            </a:r>
            <a:r>
              <a:rPr lang="en-US" dirty="0"/>
              <a:t> </a:t>
            </a:r>
            <a:r>
              <a:rPr lang="en-US" dirty="0" err="1"/>
              <a:t>imkân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dildir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7A3D-4E7F-25E7-FC5A-DA6E5B6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97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F0B8-328B-4F60-8918-C0890D6A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–THEN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E6CF-9A6E-2D76-7E42-1572F6E12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- THEN </a:t>
            </a:r>
            <a:r>
              <a:rPr lang="en-US" dirty="0" err="1"/>
              <a:t>yapısı</a:t>
            </a:r>
            <a:r>
              <a:rPr lang="en-US" dirty="0"/>
              <a:t>, IF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koşul</a:t>
            </a:r>
            <a:r>
              <a:rPr lang="en-US" dirty="0"/>
              <a:t> </a:t>
            </a:r>
            <a:r>
              <a:rPr lang="en-US" dirty="0" err="1"/>
              <a:t>sağlanırsa</a:t>
            </a:r>
            <a:r>
              <a:rPr lang="en-US" dirty="0"/>
              <a:t> </a:t>
            </a:r>
            <a:r>
              <a:rPr lang="en-US" b="1" dirty="0"/>
              <a:t>THEN – END IF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yapılmaktadır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takdirde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yapılmadan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komuta</a:t>
            </a:r>
            <a:r>
              <a:rPr lang="en-US" dirty="0"/>
              <a:t> </a:t>
            </a:r>
            <a:r>
              <a:rPr lang="en-US" dirty="0" err="1"/>
              <a:t>geçilmektedir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1877B-D737-997D-EA65-47527852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549" y="4326102"/>
            <a:ext cx="6262902" cy="19857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473F52-0D46-E55A-0C81-FCEBF7CE1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5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AC47-3A09-6ACE-A5E6-CD3EEBC1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–THEN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D638-48AA-3A3B-BA3F-2316A065F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/>
              <a:t>Örnek</a:t>
            </a:r>
            <a:r>
              <a:rPr lang="en-US" dirty="0"/>
              <a:t>: </a:t>
            </a:r>
            <a:r>
              <a:rPr lang="en-US" dirty="0" err="1"/>
              <a:t>İnönü</a:t>
            </a:r>
            <a:r>
              <a:rPr lang="en-US" dirty="0"/>
              <a:t> </a:t>
            </a:r>
            <a:r>
              <a:rPr lang="en-US" dirty="0" err="1"/>
              <a:t>stadının</a:t>
            </a:r>
            <a:r>
              <a:rPr lang="en-US" dirty="0"/>
              <a:t> </a:t>
            </a:r>
            <a:r>
              <a:rPr lang="en-US" dirty="0" err="1"/>
              <a:t>kapasitesi</a:t>
            </a:r>
            <a:r>
              <a:rPr lang="en-US" dirty="0"/>
              <a:t> 1000’den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“</a:t>
            </a:r>
            <a:r>
              <a:rPr lang="en-US" dirty="0" err="1"/>
              <a:t>Kapasitesi</a:t>
            </a:r>
            <a:r>
              <a:rPr lang="en-US" dirty="0"/>
              <a:t> 1000’den </a:t>
            </a:r>
            <a:r>
              <a:rPr lang="en-US" dirty="0" err="1"/>
              <a:t>büyük</a:t>
            </a:r>
            <a:r>
              <a:rPr lang="en-US" dirty="0"/>
              <a:t>” </a:t>
            </a:r>
            <a:r>
              <a:rPr lang="en-US" dirty="0" err="1"/>
              <a:t>mesajı</a:t>
            </a:r>
            <a:r>
              <a:rPr lang="en-US" dirty="0"/>
              <a:t> </a:t>
            </a:r>
            <a:r>
              <a:rPr lang="en-US" dirty="0" err="1"/>
              <a:t>yazan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kodunu</a:t>
            </a:r>
            <a:r>
              <a:rPr lang="en-US" dirty="0"/>
              <a:t> </a:t>
            </a:r>
            <a:r>
              <a:rPr lang="en-US" dirty="0" err="1"/>
              <a:t>yazınız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E11A2-6E1D-337C-BE1C-B2A342AE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33C862-A10C-FF8D-1F56-9D8631718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276" y="2838353"/>
            <a:ext cx="7092795" cy="347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8356F-BA1B-4C1F-15C1-596CA492D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12" y="2705831"/>
            <a:ext cx="3416476" cy="1219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D9BED-B19B-113B-183A-1D6623980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967" y="4356663"/>
            <a:ext cx="3470421" cy="11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7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BB90-EE69-EDBF-5618-A3349A8A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- THEN – ELSE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FEFD-33FC-1858-700A-6F77987C9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- THEN - ELSE </a:t>
            </a:r>
            <a:r>
              <a:rPr lang="en-US" dirty="0" err="1"/>
              <a:t>yapısında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IF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koşul</a:t>
            </a:r>
            <a:r>
              <a:rPr lang="en-US" dirty="0"/>
              <a:t> </a:t>
            </a:r>
            <a:r>
              <a:rPr lang="en-US" dirty="0" err="1"/>
              <a:t>sağlanırsa</a:t>
            </a:r>
            <a:r>
              <a:rPr lang="en-US" dirty="0"/>
              <a:t> THEN-ELSE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komutlar</a:t>
            </a:r>
            <a:r>
              <a:rPr lang="en-US" dirty="0"/>
              <a:t> </a:t>
            </a:r>
            <a:r>
              <a:rPr lang="en-US" dirty="0" err="1"/>
              <a:t>çalıştırılır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Koşul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b="1" dirty="0"/>
              <a:t>ELSE – END IF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yapılmaktadır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2917B-2FDB-BCAE-2D0B-CA52BFCA9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937" y="3657600"/>
            <a:ext cx="4320126" cy="2285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520DC3-2A69-5EDD-3A45-65D72B8A6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3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4420-A3EB-9B10-3320-A8AD099D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IF - THEN – ELSE Yapısı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AD3C0-ADB9-347F-EC65-20C90029F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/>
              <a:t>Örnek</a:t>
            </a:r>
            <a:r>
              <a:rPr lang="en-US" dirty="0"/>
              <a:t>: </a:t>
            </a:r>
            <a:r>
              <a:rPr lang="en-US" dirty="0" err="1"/>
              <a:t>İnönü</a:t>
            </a:r>
            <a:r>
              <a:rPr lang="en-US" dirty="0"/>
              <a:t> </a:t>
            </a:r>
            <a:r>
              <a:rPr lang="en-US" dirty="0" err="1"/>
              <a:t>stadının</a:t>
            </a:r>
            <a:r>
              <a:rPr lang="en-US" dirty="0"/>
              <a:t> </a:t>
            </a:r>
            <a:r>
              <a:rPr lang="en-US" dirty="0" err="1"/>
              <a:t>kapasitesi</a:t>
            </a:r>
            <a:r>
              <a:rPr lang="en-US" dirty="0"/>
              <a:t> 10000’den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“</a:t>
            </a:r>
            <a:r>
              <a:rPr lang="en-US" dirty="0" err="1"/>
              <a:t>Kapasitesi</a:t>
            </a:r>
            <a:r>
              <a:rPr lang="en-US" dirty="0"/>
              <a:t> 10000’den </a:t>
            </a:r>
            <a:r>
              <a:rPr lang="en-US" dirty="0" err="1"/>
              <a:t>büyük</a:t>
            </a:r>
            <a:r>
              <a:rPr lang="en-US" dirty="0"/>
              <a:t>” , </a:t>
            </a:r>
            <a:r>
              <a:rPr lang="en-US" dirty="0" err="1"/>
              <a:t>değilse</a:t>
            </a:r>
            <a:r>
              <a:rPr lang="en-US" dirty="0"/>
              <a:t> “</a:t>
            </a:r>
            <a:r>
              <a:rPr lang="en-US" dirty="0" err="1"/>
              <a:t>Kapasitesi</a:t>
            </a:r>
            <a:r>
              <a:rPr lang="en-US" dirty="0"/>
              <a:t> 10000’den </a:t>
            </a:r>
            <a:r>
              <a:rPr lang="en-US" dirty="0" err="1"/>
              <a:t>küçük</a:t>
            </a:r>
            <a:r>
              <a:rPr lang="en-US" dirty="0"/>
              <a:t>” </a:t>
            </a:r>
            <a:r>
              <a:rPr lang="en-US" dirty="0" err="1"/>
              <a:t>mesajı</a:t>
            </a:r>
            <a:r>
              <a:rPr lang="en-US" dirty="0"/>
              <a:t> </a:t>
            </a:r>
            <a:r>
              <a:rPr lang="en-US" dirty="0" err="1"/>
              <a:t>yazan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kodunu</a:t>
            </a:r>
            <a:r>
              <a:rPr lang="en-US" dirty="0"/>
              <a:t> </a:t>
            </a:r>
            <a:r>
              <a:rPr lang="en-US" dirty="0" err="1"/>
              <a:t>yazınız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BBD45-10D5-FA92-FF0C-D078616A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B8D92-02BA-5361-9DB2-67C04D0C1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30" y="3164772"/>
            <a:ext cx="6915349" cy="337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543828-FFF7-D037-53B6-DAA4BF603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549" y="3111469"/>
            <a:ext cx="3543482" cy="1193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6C3E8E-C0BE-1F84-FFA4-649EFB251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079" y="4521763"/>
            <a:ext cx="3470421" cy="11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3CD8-71AA-9098-B7CD-F92EA96A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- THEN – ELSEIF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80A1-08C6-C2F9-D9EA-9AABCA10A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- THEN – ELSEIF </a:t>
            </a:r>
            <a:r>
              <a:rPr lang="en-US" dirty="0" err="1"/>
              <a:t>yapısında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alternatif</a:t>
            </a:r>
            <a:r>
              <a:rPr lang="en-US" dirty="0"/>
              <a:t> </a:t>
            </a:r>
            <a:r>
              <a:rPr lang="en-US" dirty="0" err="1"/>
              <a:t>bulunmaktadır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koşullar</a:t>
            </a:r>
            <a:r>
              <a:rPr lang="en-US" dirty="0"/>
              <a:t> </a:t>
            </a:r>
            <a:r>
              <a:rPr lang="en-US" dirty="0" err="1"/>
              <a:t>yukarıdan</a:t>
            </a:r>
            <a:r>
              <a:rPr lang="en-US" dirty="0"/>
              <a:t> </a:t>
            </a:r>
            <a:r>
              <a:rPr lang="en-US" dirty="0" err="1"/>
              <a:t>aşağıya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bakılarak</a:t>
            </a:r>
            <a:r>
              <a:rPr lang="en-US" dirty="0"/>
              <a:t>, </a:t>
            </a:r>
            <a:r>
              <a:rPr lang="en-US" dirty="0" err="1"/>
              <a:t>koşulların</a:t>
            </a:r>
            <a:r>
              <a:rPr lang="en-US" dirty="0"/>
              <a:t> </a:t>
            </a:r>
            <a:r>
              <a:rPr lang="en-US" dirty="0" err="1"/>
              <a:t>sağlanması</a:t>
            </a:r>
            <a:r>
              <a:rPr lang="en-US" dirty="0"/>
              <a:t> </a:t>
            </a:r>
            <a:r>
              <a:rPr lang="en-US" dirty="0" err="1"/>
              <a:t>durumunda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yapılmaktadır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63B78-33D9-44BC-F12A-4B438F37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31" y="3610435"/>
            <a:ext cx="4496337" cy="2701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5D7D0-9768-E405-C177-6673A9802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7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BFD-6727-B73A-4854-AEF5A4E6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- THEN – ELSEIF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F1482-4A30-BEEB-FB41-F607BD5A0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/>
              <a:t>Örnek</a:t>
            </a:r>
            <a:r>
              <a:rPr lang="en-US" dirty="0"/>
              <a:t>: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kapasite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şartlar</a:t>
            </a:r>
            <a:r>
              <a:rPr lang="en-US" dirty="0"/>
              <a:t> </a:t>
            </a:r>
            <a:r>
              <a:rPr lang="en-US" dirty="0" err="1"/>
              <a:t>içeren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yazınız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78C7E-6FDF-060E-85C9-0D4EDC3B5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D5A47-1367-619A-84F8-C7D119392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079" y="2920968"/>
            <a:ext cx="3505380" cy="1231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21DA1-361A-79EF-555B-24FDD01D4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079" y="4702174"/>
            <a:ext cx="3470421" cy="1167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76B04-C115-8DB7-F2B1-ED2B80E0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4" y="2773968"/>
            <a:ext cx="6711584" cy="353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75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68DB-A46B-8E87-0A26-C325B592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CASE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3FDC5-E641-1BEC-A46E-CC686836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7650" cy="4351338"/>
          </a:xfrm>
        </p:spPr>
        <p:txBody>
          <a:bodyPr/>
          <a:lstStyle/>
          <a:p>
            <a:pPr algn="just"/>
            <a:r>
              <a:rPr lang="en-US" dirty="0"/>
              <a:t>CASE </a:t>
            </a:r>
            <a:r>
              <a:rPr lang="en-US" dirty="0" err="1"/>
              <a:t>yapısı</a:t>
            </a:r>
            <a:r>
              <a:rPr lang="en-US" dirty="0"/>
              <a:t>, IF </a:t>
            </a:r>
            <a:r>
              <a:rPr lang="en-US" dirty="0" err="1"/>
              <a:t>yapısına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seçenek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b="1" dirty="0" err="1"/>
              <a:t>çok</a:t>
            </a:r>
            <a:r>
              <a:rPr lang="en-US" b="1" dirty="0"/>
              <a:t> </a:t>
            </a:r>
            <a:r>
              <a:rPr lang="en-US" b="1" dirty="0" err="1"/>
              <a:t>şart</a:t>
            </a:r>
            <a:r>
              <a:rPr lang="en-US" b="1" dirty="0"/>
              <a:t> </a:t>
            </a:r>
            <a:r>
              <a:rPr lang="en-US" dirty="0" err="1"/>
              <a:t>olduğunda</a:t>
            </a:r>
            <a:r>
              <a:rPr lang="en-US" dirty="0"/>
              <a:t> </a:t>
            </a:r>
            <a:r>
              <a:rPr lang="en-US" dirty="0" err="1"/>
              <a:t>kullanılması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yapıdır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IF </a:t>
            </a:r>
            <a:r>
              <a:rPr lang="en-US" dirty="0" err="1"/>
              <a:t>yazmak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b="1" dirty="0"/>
              <a:t>CASE</a:t>
            </a:r>
            <a:r>
              <a:rPr lang="en-US" dirty="0"/>
              <a:t> </a:t>
            </a:r>
            <a:r>
              <a:rPr lang="en-US" dirty="0" err="1"/>
              <a:t>bloğu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şarttaki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dirty="0" err="1"/>
              <a:t>seçeneği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bitirilir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2E90E-AAF5-C8E6-0284-4ABD4ED39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2" y="1825625"/>
            <a:ext cx="4024642" cy="308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A2819-7D6D-3C17-6F1D-232FC03F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2" y="4970930"/>
            <a:ext cx="2340143" cy="1059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DF726D-27F9-423D-00CC-8F24A31D3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7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9032-3CE6-F2DD-61A8-6DBCE414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CASE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ABCA-6E1B-35D6-797B-209EDAB65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/>
              <a:t>Örnek</a:t>
            </a:r>
            <a:r>
              <a:rPr lang="en-US" dirty="0"/>
              <a:t>: Beşiktaş </a:t>
            </a:r>
            <a:r>
              <a:rPr lang="en-US" dirty="0" err="1"/>
              <a:t>takımının</a:t>
            </a:r>
            <a:r>
              <a:rPr lang="en-US" dirty="0"/>
              <a:t> </a:t>
            </a:r>
            <a:r>
              <a:rPr lang="en-US" dirty="0" err="1"/>
              <a:t>sayı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kaçıncı</a:t>
            </a:r>
            <a:r>
              <a:rPr lang="en-US" dirty="0"/>
              <a:t> </a:t>
            </a:r>
            <a:r>
              <a:rPr lang="en-US" dirty="0" err="1"/>
              <a:t>grupta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yazınız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191B3-513D-4CD3-98B9-88E99AED7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378EA-B20A-FE54-49F5-8F566A920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82201"/>
            <a:ext cx="5785036" cy="4014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40DD1-1F53-D815-F7C4-903FFA3F0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70" y="2682201"/>
            <a:ext cx="5116058" cy="28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9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84E7-0C08-B00B-2F75-4236E99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3581-E740-3CF0-3DCE-DAE51A0C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06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LOOP </a:t>
            </a:r>
            <a:r>
              <a:rPr lang="en-US" sz="2400" dirty="0" err="1"/>
              <a:t>deyimi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dizi </a:t>
            </a:r>
            <a:r>
              <a:rPr lang="en-US" sz="2400" dirty="0" err="1"/>
              <a:t>işlemin</a:t>
            </a:r>
            <a:r>
              <a:rPr lang="en-US" sz="2400" dirty="0"/>
              <a:t> </a:t>
            </a:r>
            <a:r>
              <a:rPr lang="en-US" sz="2400" dirty="0" err="1"/>
              <a:t>birçok</a:t>
            </a:r>
            <a:r>
              <a:rPr lang="en-US" sz="2400" dirty="0"/>
              <a:t> </a:t>
            </a:r>
            <a:r>
              <a:rPr lang="en-US" sz="2400" dirty="0" err="1"/>
              <a:t>kez</a:t>
            </a:r>
            <a:r>
              <a:rPr lang="en-US" sz="2400" dirty="0"/>
              <a:t> </a:t>
            </a:r>
            <a:r>
              <a:rPr lang="en-US" sz="2400" dirty="0" err="1"/>
              <a:t>yapılmasını</a:t>
            </a:r>
            <a:r>
              <a:rPr lang="en-US" sz="2400" dirty="0"/>
              <a:t> </a:t>
            </a:r>
            <a:r>
              <a:rPr lang="en-US" sz="2400" dirty="0" err="1"/>
              <a:t>sağlamaktadır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PL/SQL </a:t>
            </a:r>
            <a:r>
              <a:rPr lang="en-US" sz="2400" dirty="0" err="1"/>
              <a:t>içerisinde</a:t>
            </a:r>
            <a:r>
              <a:rPr lang="en-US" sz="2400" dirty="0"/>
              <a:t> LOOP </a:t>
            </a:r>
            <a:r>
              <a:rPr lang="en-US" sz="2400" dirty="0" err="1"/>
              <a:t>yapısından</a:t>
            </a:r>
            <a:r>
              <a:rPr lang="en-US" sz="2400" dirty="0"/>
              <a:t> </a:t>
            </a:r>
            <a:r>
              <a:rPr lang="en-US" sz="2400" dirty="0" err="1"/>
              <a:t>üç</a:t>
            </a:r>
            <a:r>
              <a:rPr lang="en-US" sz="2400" dirty="0"/>
              <a:t> </a:t>
            </a:r>
            <a:r>
              <a:rPr lang="en-US" sz="2400" dirty="0" err="1"/>
              <a:t>çeşit</a:t>
            </a:r>
            <a:r>
              <a:rPr lang="en-US" sz="2400" dirty="0"/>
              <a:t> </a:t>
            </a:r>
            <a:r>
              <a:rPr lang="en-US" sz="2400" dirty="0" err="1"/>
              <a:t>türemiştir</a:t>
            </a:r>
            <a:r>
              <a:rPr lang="en-US" sz="2400" dirty="0"/>
              <a:t> ki </a:t>
            </a:r>
            <a:r>
              <a:rPr lang="en-US" sz="2400" dirty="0" err="1"/>
              <a:t>bunlar</a:t>
            </a:r>
            <a:r>
              <a:rPr lang="en-US" sz="2400" dirty="0"/>
              <a:t> </a:t>
            </a:r>
            <a:r>
              <a:rPr lang="en-US" sz="2400" b="1" dirty="0"/>
              <a:t>LOOP, FOR </a:t>
            </a:r>
            <a:r>
              <a:rPr lang="en-US" sz="2400" b="1" dirty="0" err="1"/>
              <a:t>ve</a:t>
            </a:r>
            <a:r>
              <a:rPr lang="en-US" sz="2400" b="1" dirty="0"/>
              <a:t> WHILE </a:t>
            </a:r>
            <a:r>
              <a:rPr lang="en-US" sz="2400" dirty="0" err="1"/>
              <a:t>döngüleridir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LOOP – END </a:t>
            </a:r>
            <a:r>
              <a:rPr lang="en-US" sz="2400" dirty="0" err="1"/>
              <a:t>yapısının</a:t>
            </a:r>
            <a:r>
              <a:rPr lang="en-US" sz="2400" dirty="0"/>
              <a:t> </a:t>
            </a:r>
            <a:r>
              <a:rPr lang="en-US" sz="2400" dirty="0" err="1"/>
              <a:t>içine</a:t>
            </a:r>
            <a:r>
              <a:rPr lang="en-US" sz="2400" dirty="0"/>
              <a:t> </a:t>
            </a:r>
            <a:r>
              <a:rPr lang="en-US" sz="2400" b="1" dirty="0"/>
              <a:t>EXIT</a:t>
            </a:r>
            <a:r>
              <a:rPr lang="en-US" sz="2400" dirty="0"/>
              <a:t> </a:t>
            </a:r>
            <a:r>
              <a:rPr lang="en-US" sz="2400" dirty="0" err="1"/>
              <a:t>ifadesini</a:t>
            </a:r>
            <a:r>
              <a:rPr lang="en-US" sz="2400" dirty="0"/>
              <a:t> </a:t>
            </a:r>
            <a:r>
              <a:rPr lang="en-US" sz="2400" dirty="0" err="1"/>
              <a:t>koyduğumuz</a:t>
            </a:r>
            <a:r>
              <a:rPr lang="en-US" sz="2400" dirty="0"/>
              <a:t> </a:t>
            </a:r>
            <a:r>
              <a:rPr lang="en-US" sz="2400" dirty="0" err="1"/>
              <a:t>yerde</a:t>
            </a:r>
            <a:r>
              <a:rPr lang="en-US" sz="2400" dirty="0"/>
              <a:t> </a:t>
            </a:r>
            <a:r>
              <a:rPr lang="en-US" sz="2400" dirty="0" err="1"/>
              <a:t>döngüden</a:t>
            </a:r>
            <a:r>
              <a:rPr lang="en-US" sz="2400" dirty="0"/>
              <a:t> </a:t>
            </a:r>
            <a:r>
              <a:rPr lang="en-US" sz="2400" dirty="0" err="1"/>
              <a:t>çıkılır</a:t>
            </a:r>
            <a:r>
              <a:rPr lang="en-US" sz="2400" dirty="0"/>
              <a:t>. </a:t>
            </a:r>
            <a:r>
              <a:rPr lang="en-US" sz="2400" dirty="0" err="1"/>
              <a:t>Burada</a:t>
            </a:r>
            <a:r>
              <a:rPr lang="en-US" sz="2400" dirty="0"/>
              <a:t> </a:t>
            </a:r>
            <a:r>
              <a:rPr lang="en-US" sz="2400" dirty="0" err="1"/>
              <a:t>dikkat</a:t>
            </a:r>
            <a:r>
              <a:rPr lang="en-US" sz="2400" dirty="0"/>
              <a:t> </a:t>
            </a:r>
            <a:r>
              <a:rPr lang="en-US" sz="2400" dirty="0" err="1"/>
              <a:t>edilecek</a:t>
            </a:r>
            <a:r>
              <a:rPr lang="en-US" sz="2400" dirty="0"/>
              <a:t> </a:t>
            </a:r>
            <a:r>
              <a:rPr lang="en-US" sz="2400" dirty="0" err="1"/>
              <a:t>husus</a:t>
            </a:r>
            <a:r>
              <a:rPr lang="en-US" sz="2400" dirty="0"/>
              <a:t>, EXIT </a:t>
            </a:r>
            <a:r>
              <a:rPr lang="en-US" sz="2400" dirty="0" err="1"/>
              <a:t>ifadesi</a:t>
            </a:r>
            <a:r>
              <a:rPr lang="en-US" sz="2400" dirty="0"/>
              <a:t> </a:t>
            </a:r>
            <a:r>
              <a:rPr lang="en-US" sz="2400" dirty="0" err="1"/>
              <a:t>unutulursa</a:t>
            </a:r>
            <a:r>
              <a:rPr lang="en-US" sz="2400" dirty="0"/>
              <a:t>, </a:t>
            </a:r>
            <a:r>
              <a:rPr lang="en-US" sz="2400" dirty="0" err="1"/>
              <a:t>programcılar</a:t>
            </a:r>
            <a:r>
              <a:rPr lang="en-US" sz="2400" dirty="0"/>
              <a:t> </a:t>
            </a:r>
            <a:r>
              <a:rPr lang="en-US" sz="2400" dirty="0" err="1"/>
              <a:t>tarafından</a:t>
            </a:r>
            <a:r>
              <a:rPr lang="en-US" sz="2400" dirty="0"/>
              <a:t> </a:t>
            </a:r>
            <a:r>
              <a:rPr lang="en-US" sz="2400" dirty="0" err="1"/>
              <a:t>istenmeyen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durum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b="1" dirty="0"/>
              <a:t>SONSUZ DÖNGÜ </a:t>
            </a:r>
            <a:r>
              <a:rPr lang="en-US" sz="2400" dirty="0" err="1"/>
              <a:t>durumu</a:t>
            </a:r>
            <a:r>
              <a:rPr lang="en-US" sz="2400" dirty="0"/>
              <a:t> </a:t>
            </a:r>
            <a:r>
              <a:rPr lang="en-US" sz="2400" dirty="0" err="1"/>
              <a:t>oluşmaktadır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b="1" dirty="0"/>
              <a:t>NOT</a:t>
            </a:r>
            <a:r>
              <a:rPr lang="en-US" sz="2400" dirty="0"/>
              <a:t>: Bu </a:t>
            </a:r>
            <a:r>
              <a:rPr lang="en-US" sz="2400" dirty="0" err="1"/>
              <a:t>yapı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gerekli</a:t>
            </a:r>
            <a:r>
              <a:rPr lang="en-US" sz="2400" dirty="0"/>
              <a:t> </a:t>
            </a:r>
            <a:r>
              <a:rPr lang="en-US" sz="2400" dirty="0" err="1"/>
              <a:t>örnek</a:t>
            </a:r>
            <a:r>
              <a:rPr lang="en-US" sz="2400" dirty="0"/>
              <a:t> EXIT </a:t>
            </a:r>
            <a:r>
              <a:rPr lang="en-US" sz="2400" dirty="0" err="1"/>
              <a:t>yapısı</a:t>
            </a:r>
            <a:r>
              <a:rPr lang="en-US" sz="2400" dirty="0"/>
              <a:t> </a:t>
            </a:r>
            <a:r>
              <a:rPr lang="en-US" sz="2400" dirty="0" err="1"/>
              <a:t>bölümünde</a:t>
            </a:r>
            <a:r>
              <a:rPr lang="en-US" sz="2400" dirty="0"/>
              <a:t> </a:t>
            </a:r>
            <a:r>
              <a:rPr lang="en-US" sz="2400" b="1" dirty="0"/>
              <a:t>EXIT</a:t>
            </a:r>
            <a:r>
              <a:rPr lang="en-US" sz="2400" dirty="0"/>
              <a:t> </a:t>
            </a:r>
            <a:r>
              <a:rPr lang="en-US" sz="2400" dirty="0" err="1"/>
              <a:t>deyimi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beraber</a:t>
            </a:r>
            <a:r>
              <a:rPr lang="en-US" sz="2400" dirty="0"/>
              <a:t> </a:t>
            </a:r>
            <a:r>
              <a:rPr lang="en-US" sz="2400" dirty="0" err="1"/>
              <a:t>verilecektir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91177-AE3E-2F0A-0F52-521131FF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316" y="1876425"/>
            <a:ext cx="2112045" cy="2556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395C1-1311-FE23-48D9-A321AAD0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83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C948-1AA1-8F99-6538-9CB9775D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EXIT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6848-C7EE-A699-D57A-CBCA33948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2100" cy="4351338"/>
          </a:xfrm>
        </p:spPr>
        <p:txBody>
          <a:bodyPr/>
          <a:lstStyle/>
          <a:p>
            <a:pPr algn="just"/>
            <a:r>
              <a:rPr lang="en-US" dirty="0"/>
              <a:t>EXIT </a:t>
            </a:r>
            <a:r>
              <a:rPr lang="en-US" dirty="0" err="1"/>
              <a:t>ifadesi</a:t>
            </a:r>
            <a:r>
              <a:rPr lang="en-US" dirty="0"/>
              <a:t> </a:t>
            </a:r>
            <a:r>
              <a:rPr lang="en-US" dirty="0" err="1"/>
              <a:t>döngüden</a:t>
            </a:r>
            <a:r>
              <a:rPr lang="en-US" dirty="0"/>
              <a:t> </a:t>
            </a:r>
            <a:r>
              <a:rPr lang="en-US" dirty="0" err="1"/>
              <a:t>çıkmak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deyimdir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çalıştırıldığında</a:t>
            </a:r>
            <a:r>
              <a:rPr lang="en-US" dirty="0"/>
              <a:t>, </a:t>
            </a:r>
            <a:r>
              <a:rPr lang="en-US" dirty="0" err="1"/>
              <a:t>döngü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b="1" dirty="0"/>
              <a:t>EXIT</a:t>
            </a:r>
            <a:r>
              <a:rPr lang="en-US" dirty="0"/>
              <a:t> </a:t>
            </a:r>
            <a:r>
              <a:rPr lang="en-US" dirty="0" err="1"/>
              <a:t>gördüğünde</a:t>
            </a:r>
            <a:r>
              <a:rPr lang="en-US" dirty="0"/>
              <a:t> </a:t>
            </a:r>
            <a:r>
              <a:rPr lang="en-US" dirty="0" err="1"/>
              <a:t>derleyici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döngüyü</a:t>
            </a:r>
            <a:r>
              <a:rPr lang="en-US" dirty="0"/>
              <a:t> </a:t>
            </a:r>
            <a:r>
              <a:rPr lang="en-US" dirty="0" err="1"/>
              <a:t>bitirip</a:t>
            </a:r>
            <a:r>
              <a:rPr lang="en-US" dirty="0"/>
              <a:t>, </a:t>
            </a:r>
            <a:r>
              <a:rPr lang="en-US" dirty="0" err="1"/>
              <a:t>döngüden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deyimleri</a:t>
            </a:r>
            <a:r>
              <a:rPr lang="en-US" dirty="0"/>
              <a:t> </a:t>
            </a:r>
            <a:r>
              <a:rPr lang="en-US" dirty="0" err="1"/>
              <a:t>icra</a:t>
            </a:r>
            <a:r>
              <a:rPr lang="en-US" dirty="0"/>
              <a:t>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başlar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7E6C0-F7A7-F30C-D117-36654C51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07" y="1825625"/>
            <a:ext cx="1799428" cy="669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3FEE9-FB33-E60E-096E-9AC5AF9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07" y="2630117"/>
            <a:ext cx="4422007" cy="2132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F101EF-C808-F50A-0BDF-EF546BD86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5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7CAE-4CB9-AD5E-0612-C5BAC5EF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SQL’in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Özelliklerini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maddelersek</a:t>
            </a:r>
            <a:r>
              <a:rPr lang="en-US" b="1" dirty="0">
                <a:solidFill>
                  <a:srgbClr val="002060"/>
                </a:solidFill>
              </a:rPr>
              <a:t>;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BFE8-18DA-53F5-5591-5F2CFCE1B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/>
              <a:t>1 - PL/SQL </a:t>
            </a:r>
            <a:r>
              <a:rPr lang="en-US" b="1" dirty="0" err="1"/>
              <a:t>yordamsal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yapıya</a:t>
            </a:r>
            <a:r>
              <a:rPr lang="en-US" dirty="0"/>
              <a:t> </a:t>
            </a:r>
            <a:r>
              <a:rPr lang="en-US" dirty="0" err="1"/>
              <a:t>sahiptir</a:t>
            </a:r>
            <a:r>
              <a:rPr lang="en-US" dirty="0"/>
              <a:t> (if/else, </a:t>
            </a:r>
            <a:r>
              <a:rPr lang="en-US" dirty="0" err="1"/>
              <a:t>goto</a:t>
            </a:r>
            <a:r>
              <a:rPr lang="en-US" dirty="0"/>
              <a:t>, Loop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yapılar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).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2 - </a:t>
            </a:r>
            <a:r>
              <a:rPr lang="en-US" b="1" dirty="0"/>
              <a:t>Tek </a:t>
            </a:r>
            <a:r>
              <a:rPr lang="en-US" b="1" dirty="0" err="1"/>
              <a:t>seferde</a:t>
            </a:r>
            <a:r>
              <a:rPr lang="en-US" b="1" dirty="0"/>
              <a:t> </a:t>
            </a:r>
            <a:r>
              <a:rPr lang="en-US" dirty="0" err="1"/>
              <a:t>istediğiniz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tabanına</a:t>
            </a:r>
            <a:r>
              <a:rPr lang="en-US" dirty="0"/>
              <a:t> </a:t>
            </a:r>
            <a:r>
              <a:rPr lang="en-US" dirty="0" err="1"/>
              <a:t>göndereceğinizden</a:t>
            </a:r>
            <a:r>
              <a:rPr lang="en-US" dirty="0"/>
              <a:t> her </a:t>
            </a:r>
            <a:r>
              <a:rPr lang="en-US" dirty="0" err="1"/>
              <a:t>seferinde</a:t>
            </a:r>
            <a:r>
              <a:rPr lang="en-US" dirty="0"/>
              <a:t> SQL </a:t>
            </a:r>
            <a:r>
              <a:rPr lang="en-US" dirty="0" err="1"/>
              <a:t>sorgular</a:t>
            </a:r>
            <a:r>
              <a:rPr lang="en-US" dirty="0"/>
              <a:t> </a:t>
            </a:r>
            <a:r>
              <a:rPr lang="en-US" dirty="0" err="1"/>
              <a:t>çalıştırmaktan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b="1" dirty="0" err="1"/>
              <a:t>hızlı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alabilir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3 - </a:t>
            </a:r>
            <a:r>
              <a:rPr lang="en-US" dirty="0" err="1"/>
              <a:t>Çalıştırmış</a:t>
            </a:r>
            <a:r>
              <a:rPr lang="en-US" dirty="0"/>
              <a:t> </a:t>
            </a:r>
            <a:r>
              <a:rPr lang="en-US" dirty="0" err="1"/>
              <a:t>olduğunuz</a:t>
            </a:r>
            <a:r>
              <a:rPr lang="en-US" dirty="0"/>
              <a:t> SQL </a:t>
            </a:r>
            <a:r>
              <a:rPr lang="en-US" dirty="0" err="1"/>
              <a:t>kodlarını</a:t>
            </a:r>
            <a:r>
              <a:rPr lang="en-US" dirty="0"/>
              <a:t>, </a:t>
            </a:r>
            <a:r>
              <a:rPr lang="en-US" b="1" dirty="0"/>
              <a:t>debug</a:t>
            </a:r>
            <a:r>
              <a:rPr lang="en-US" dirty="0"/>
              <a:t> </a:t>
            </a:r>
            <a:r>
              <a:rPr lang="en-US" dirty="0" err="1"/>
              <a:t>etme</a:t>
            </a:r>
            <a:r>
              <a:rPr lang="en-US" dirty="0"/>
              <a:t>, </a:t>
            </a:r>
            <a:r>
              <a:rPr lang="en-US" b="1" dirty="0" err="1"/>
              <a:t>loglama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PL/SQL </a:t>
            </a:r>
            <a:r>
              <a:rPr lang="en-US" dirty="0" err="1"/>
              <a:t>kodlarıyla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yapılarla</a:t>
            </a:r>
            <a:r>
              <a:rPr lang="en-US" dirty="0"/>
              <a:t> </a:t>
            </a:r>
            <a:r>
              <a:rPr lang="en-US" dirty="0" err="1"/>
              <a:t>sağlayabilir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4 - Oracle </a:t>
            </a:r>
            <a:r>
              <a:rPr lang="en-US" b="1" dirty="0"/>
              <a:t>Forms</a:t>
            </a:r>
            <a:r>
              <a:rPr lang="en-US" dirty="0"/>
              <a:t>, Oracle </a:t>
            </a:r>
            <a:r>
              <a:rPr lang="en-US" b="1" dirty="0"/>
              <a:t>Report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yararlı</a:t>
            </a:r>
            <a:r>
              <a:rPr lang="en-US" dirty="0"/>
              <a:t> </a:t>
            </a:r>
            <a:r>
              <a:rPr lang="en-US" dirty="0" err="1"/>
              <a:t>araçlarla</a:t>
            </a:r>
            <a:r>
              <a:rPr lang="en-US" dirty="0"/>
              <a:t> </a:t>
            </a:r>
            <a:r>
              <a:rPr lang="en-US" dirty="0" err="1"/>
              <a:t>bütünleşebilir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5 -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İşleme</a:t>
            </a:r>
            <a:r>
              <a:rPr lang="en-US" dirty="0"/>
              <a:t> (</a:t>
            </a:r>
            <a:r>
              <a:rPr lang="en-US" b="1" dirty="0"/>
              <a:t>Exception</a:t>
            </a:r>
            <a:r>
              <a:rPr lang="en-US" dirty="0"/>
              <a:t> handling)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tanımlayabilir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loglama</a:t>
            </a:r>
            <a:r>
              <a:rPr lang="en-US" dirty="0"/>
              <a:t> </a:t>
            </a:r>
            <a:r>
              <a:rPr lang="en-US" dirty="0" err="1"/>
              <a:t>yapabilir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6 -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b="1" dirty="0" err="1"/>
              <a:t>Editör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PL/SQL </a:t>
            </a:r>
            <a:r>
              <a:rPr lang="en-US" dirty="0" err="1"/>
              <a:t>kodları</a:t>
            </a:r>
            <a:r>
              <a:rPr lang="en-US" dirty="0"/>
              <a:t> </a:t>
            </a:r>
            <a:r>
              <a:rPr lang="en-US" dirty="0" err="1"/>
              <a:t>yazılabilir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7 - </a:t>
            </a:r>
            <a:r>
              <a:rPr lang="en-US" b="1" dirty="0" err="1"/>
              <a:t>Fonksiyon</a:t>
            </a:r>
            <a:r>
              <a:rPr lang="en-US" b="1" dirty="0"/>
              <a:t>, </a:t>
            </a:r>
            <a:r>
              <a:rPr lang="en-US" b="1" dirty="0" err="1"/>
              <a:t>yordam</a:t>
            </a:r>
            <a:r>
              <a:rPr lang="en-US" b="1" dirty="0"/>
              <a:t>, trigger </a:t>
            </a:r>
            <a:r>
              <a:rPr lang="en-US" dirty="0" err="1"/>
              <a:t>tanımlamaları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dirty="0" err="1"/>
              <a:t>özelliğiyle</a:t>
            </a:r>
            <a:r>
              <a:rPr lang="en-US" dirty="0"/>
              <a:t> </a:t>
            </a:r>
            <a:r>
              <a:rPr lang="en-US" dirty="0" err="1"/>
              <a:t>uygulamalarda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artı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8 - </a:t>
            </a:r>
            <a:r>
              <a:rPr lang="en-US" b="1" dirty="0" err="1"/>
              <a:t>Ağ</a:t>
            </a:r>
            <a:r>
              <a:rPr lang="en-US" b="1" dirty="0"/>
              <a:t> </a:t>
            </a:r>
            <a:r>
              <a:rPr lang="en-US" b="1" dirty="0" err="1"/>
              <a:t>trafiği</a:t>
            </a:r>
            <a:r>
              <a:rPr lang="en-US" b="1" dirty="0"/>
              <a:t> </a:t>
            </a:r>
            <a:r>
              <a:rPr lang="en-US" dirty="0" err="1"/>
              <a:t>konusunda</a:t>
            </a:r>
            <a:r>
              <a:rPr lang="en-US" dirty="0"/>
              <a:t> </a:t>
            </a:r>
            <a:r>
              <a:rPr lang="en-US" dirty="0" err="1"/>
              <a:t>uzmandır</a:t>
            </a:r>
            <a:r>
              <a:rPr lang="en-US" dirty="0"/>
              <a:t>. PL/SQL </a:t>
            </a:r>
            <a:r>
              <a:rPr lang="en-US" dirty="0" err="1"/>
              <a:t>kodları</a:t>
            </a:r>
            <a:r>
              <a:rPr lang="en-US" dirty="0"/>
              <a:t> </a:t>
            </a:r>
            <a:r>
              <a:rPr lang="en-US" dirty="0" err="1"/>
              <a:t>veritabanında</a:t>
            </a:r>
            <a:r>
              <a:rPr lang="en-US" dirty="0"/>
              <a:t> </a:t>
            </a:r>
            <a:r>
              <a:rPr lang="en-US" dirty="0" err="1"/>
              <a:t>saklandığı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sorgular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istemciden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tabanına</a:t>
            </a:r>
            <a:r>
              <a:rPr lang="en-US" dirty="0"/>
              <a:t> </a:t>
            </a:r>
            <a:r>
              <a:rPr lang="en-US" dirty="0" err="1"/>
              <a:t>gönderilmediği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trafiği</a:t>
            </a:r>
            <a:r>
              <a:rPr lang="en-US" dirty="0"/>
              <a:t> </a:t>
            </a:r>
            <a:r>
              <a:rPr lang="en-US" dirty="0" err="1"/>
              <a:t>oluşmaz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9 - Oracle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b="1" dirty="0" err="1"/>
              <a:t>platformda</a:t>
            </a:r>
            <a:r>
              <a:rPr lang="en-US" dirty="0"/>
              <a:t> </a:t>
            </a:r>
            <a:r>
              <a:rPr lang="en-US" dirty="0" err="1"/>
              <a:t>çalışabilir</a:t>
            </a:r>
            <a:r>
              <a:rPr lang="en-US" dirty="0"/>
              <a:t> (Unix, Windows, Linux </a:t>
            </a:r>
            <a:r>
              <a:rPr lang="en-US" dirty="0" err="1"/>
              <a:t>gibi</a:t>
            </a:r>
            <a:r>
              <a:rPr lang="en-US" dirty="0"/>
              <a:t>.)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10 - </a:t>
            </a:r>
            <a:r>
              <a:rPr lang="en-US" b="1" dirty="0"/>
              <a:t>SQL</a:t>
            </a:r>
            <a:r>
              <a:rPr lang="en-US" dirty="0"/>
              <a:t> </a:t>
            </a:r>
            <a:r>
              <a:rPr lang="en-US" b="1" dirty="0" err="1"/>
              <a:t>dilinin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komutları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tipleri</a:t>
            </a:r>
            <a:r>
              <a:rPr lang="en-US" dirty="0"/>
              <a:t> </a:t>
            </a:r>
            <a:r>
              <a:rPr lang="en-US" b="1" dirty="0" err="1"/>
              <a:t>desteklenmektedir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E6FD9-ED4E-200B-873E-0CC2AFD5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71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66BDE-9D9B-EC6F-3F19-344A854C1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2800"/>
            <a:ext cx="10515600" cy="536416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Sevdanur</a:t>
            </a:r>
            <a:r>
              <a:rPr lang="en-US" sz="2000" dirty="0"/>
              <a:t> </a:t>
            </a:r>
            <a:r>
              <a:rPr lang="en-US" sz="2000" dirty="0" err="1"/>
              <a:t>adlı</a:t>
            </a:r>
            <a:r>
              <a:rPr lang="en-US" sz="2000" dirty="0"/>
              <a:t> </a:t>
            </a:r>
            <a:r>
              <a:rPr lang="en-US" sz="2000" dirty="0" err="1"/>
              <a:t>personele</a:t>
            </a:r>
            <a:r>
              <a:rPr lang="en-US" sz="2000" dirty="0"/>
              <a:t> </a:t>
            </a:r>
            <a:r>
              <a:rPr lang="en-US" sz="2000" dirty="0" err="1"/>
              <a:t>maaşı</a:t>
            </a:r>
            <a:r>
              <a:rPr lang="en-US" sz="2000" dirty="0"/>
              <a:t> 1500 TL </a:t>
            </a:r>
            <a:r>
              <a:rPr lang="en-US" sz="2000" dirty="0" err="1"/>
              <a:t>değerinden</a:t>
            </a:r>
            <a:r>
              <a:rPr lang="en-US" sz="2000" dirty="0"/>
              <a:t> </a:t>
            </a:r>
            <a:r>
              <a:rPr lang="en-US" sz="2000" dirty="0" err="1"/>
              <a:t>yüksek</a:t>
            </a:r>
            <a:r>
              <a:rPr lang="en-US" sz="2000" dirty="0"/>
              <a:t> </a:t>
            </a:r>
            <a:r>
              <a:rPr lang="en-US" sz="2000" dirty="0" err="1"/>
              <a:t>olana</a:t>
            </a:r>
            <a:r>
              <a:rPr lang="en-US" sz="2000" dirty="0"/>
              <a:t> </a:t>
            </a:r>
            <a:r>
              <a:rPr lang="en-US" sz="2000" dirty="0" err="1"/>
              <a:t>kadar</a:t>
            </a:r>
            <a:r>
              <a:rPr lang="en-US" sz="2000" dirty="0"/>
              <a:t> %10 </a:t>
            </a:r>
            <a:r>
              <a:rPr lang="en-US" sz="2000" dirty="0" err="1"/>
              <a:t>oranında</a:t>
            </a:r>
            <a:r>
              <a:rPr lang="en-US" sz="2000" dirty="0"/>
              <a:t> </a:t>
            </a:r>
            <a:r>
              <a:rPr lang="en-US" sz="2000" dirty="0" err="1"/>
              <a:t>zam</a:t>
            </a:r>
            <a:r>
              <a:rPr lang="en-US" sz="2000" dirty="0"/>
              <a:t> </a:t>
            </a:r>
            <a:r>
              <a:rPr lang="en-US" sz="2000" dirty="0" err="1"/>
              <a:t>yapan</a:t>
            </a:r>
            <a:r>
              <a:rPr lang="en-US" sz="2000" dirty="0"/>
              <a:t> </a:t>
            </a:r>
            <a:r>
              <a:rPr lang="en-US" sz="2000" dirty="0" err="1"/>
              <a:t>kodu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</a:t>
            </a:r>
            <a:r>
              <a:rPr lang="tr-TR" sz="2000" dirty="0"/>
              <a:t> Öncelikle bunun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tablo</a:t>
            </a:r>
            <a:r>
              <a:rPr lang="en-US" sz="2000" dirty="0"/>
              <a:t> </a:t>
            </a:r>
            <a:r>
              <a:rPr lang="en-US" sz="2000" dirty="0" err="1"/>
              <a:t>oluşturalım</a:t>
            </a:r>
            <a:r>
              <a:rPr lang="en-US" sz="2000" dirty="0"/>
              <a:t>. Bu </a:t>
            </a:r>
            <a:r>
              <a:rPr lang="en-US" sz="2000" dirty="0" err="1"/>
              <a:t>tablomuzun</a:t>
            </a:r>
            <a:r>
              <a:rPr lang="en-US" sz="2000" dirty="0"/>
              <a:t> </a:t>
            </a:r>
            <a:r>
              <a:rPr lang="en-US" sz="2000" dirty="0" err="1"/>
              <a:t>adı</a:t>
            </a:r>
            <a:r>
              <a:rPr lang="en-US" sz="2000" dirty="0"/>
              <a:t> </a:t>
            </a:r>
            <a:r>
              <a:rPr lang="en-US" sz="2000" dirty="0" err="1"/>
              <a:t>Personel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tablo</a:t>
            </a:r>
            <a:r>
              <a:rPr lang="en-US" sz="2000" dirty="0"/>
              <a:t> </a:t>
            </a:r>
            <a:r>
              <a:rPr lang="en-US" sz="2000" dirty="0" err="1"/>
              <a:t>Per_Id</a:t>
            </a:r>
            <a:r>
              <a:rPr lang="en-US" sz="2000" dirty="0"/>
              <a:t>, Ad, </a:t>
            </a:r>
            <a:r>
              <a:rPr lang="en-US" sz="2000" dirty="0" err="1"/>
              <a:t>Soyad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maaş</a:t>
            </a:r>
            <a:r>
              <a:rPr lang="en-US" sz="2000" dirty="0"/>
              <a:t> </a:t>
            </a:r>
            <a:r>
              <a:rPr lang="en-US" sz="2000" dirty="0" err="1"/>
              <a:t>alanlarından</a:t>
            </a:r>
            <a:r>
              <a:rPr lang="en-US" sz="2000" dirty="0"/>
              <a:t> </a:t>
            </a:r>
            <a:r>
              <a:rPr lang="en-US" sz="2000" dirty="0" err="1"/>
              <a:t>oluşmaktadır</a:t>
            </a:r>
            <a:r>
              <a:rPr lang="en-US" sz="20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15873-BB1A-673E-6FE8-B7974CE8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5EC1F-44B8-6B12-6C21-483E165C3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" y="1688628"/>
            <a:ext cx="5962823" cy="31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D571A-345E-5076-3032-1625C2F38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72" y="5276199"/>
            <a:ext cx="5526365" cy="1413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2FD4D6-38A5-7203-BB3D-C5C12D168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911" y="1805360"/>
            <a:ext cx="2232112" cy="674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D03B31-E629-28A2-E60E-FC29326BF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937" y="1805360"/>
            <a:ext cx="3339913" cy="49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75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151F-E043-4479-408A-EE2E3DBD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EXIT- WHEN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10E3-44CF-5C8F-8980-77ACCF4F1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209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Bu EXIT </a:t>
            </a:r>
            <a:r>
              <a:rPr lang="en-US" sz="2400" dirty="0" err="1"/>
              <a:t>yapısında</a:t>
            </a:r>
            <a:r>
              <a:rPr lang="en-US" sz="2400" dirty="0"/>
              <a:t> </a:t>
            </a:r>
            <a:r>
              <a:rPr lang="en-US" sz="2400" dirty="0" err="1"/>
              <a:t>ise</a:t>
            </a:r>
            <a:r>
              <a:rPr lang="en-US" sz="2400" dirty="0"/>
              <a:t> </a:t>
            </a:r>
            <a:r>
              <a:rPr lang="en-US" sz="2400" dirty="0" err="1"/>
              <a:t>döngünün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koşul</a:t>
            </a:r>
            <a:r>
              <a:rPr lang="en-US" sz="2400" dirty="0"/>
              <a:t> </a:t>
            </a:r>
            <a:r>
              <a:rPr lang="en-US" sz="2400" dirty="0" err="1"/>
              <a:t>sonucu</a:t>
            </a:r>
            <a:r>
              <a:rPr lang="en-US" sz="2400" dirty="0"/>
              <a:t> </a:t>
            </a:r>
            <a:r>
              <a:rPr lang="en-US" sz="2400" dirty="0" err="1"/>
              <a:t>sonlandırılması</a:t>
            </a:r>
            <a:r>
              <a:rPr lang="en-US" sz="2400" dirty="0"/>
              <a:t> </a:t>
            </a:r>
            <a:r>
              <a:rPr lang="en-US" sz="2400" dirty="0" err="1"/>
              <a:t>istenmektedir</a:t>
            </a:r>
            <a:r>
              <a:rPr lang="en-US" sz="2400" dirty="0"/>
              <a:t>.</a:t>
            </a:r>
            <a:endParaRPr lang="tr-TR" sz="2400" dirty="0"/>
          </a:p>
          <a:p>
            <a:pPr algn="just"/>
            <a:r>
              <a:rPr lang="en-US" sz="2400" dirty="0"/>
              <a:t>WHEN </a:t>
            </a:r>
            <a:r>
              <a:rPr lang="en-US" sz="2400" dirty="0" err="1"/>
              <a:t>içerisinde</a:t>
            </a:r>
            <a:r>
              <a:rPr lang="en-US" sz="2400" dirty="0"/>
              <a:t> </a:t>
            </a:r>
            <a:r>
              <a:rPr lang="en-US" sz="2400" dirty="0" err="1"/>
              <a:t>belirtilen</a:t>
            </a:r>
            <a:r>
              <a:rPr lang="en-US" sz="2400" dirty="0"/>
              <a:t> </a:t>
            </a:r>
            <a:r>
              <a:rPr lang="en-US" sz="2400" dirty="0" err="1"/>
              <a:t>koşul</a:t>
            </a:r>
            <a:r>
              <a:rPr lang="en-US" sz="2400" dirty="0"/>
              <a:t> </a:t>
            </a:r>
            <a:r>
              <a:rPr lang="en-US" sz="2400" dirty="0" err="1"/>
              <a:t>doğru</a:t>
            </a:r>
            <a:r>
              <a:rPr lang="en-US" sz="2400" dirty="0"/>
              <a:t> </a:t>
            </a:r>
            <a:r>
              <a:rPr lang="en-US" sz="2400" dirty="0" err="1"/>
              <a:t>ise</a:t>
            </a:r>
            <a:r>
              <a:rPr lang="en-US" sz="2400" dirty="0"/>
              <a:t> </a:t>
            </a:r>
            <a:r>
              <a:rPr lang="en-US" sz="2400" dirty="0" err="1"/>
              <a:t>döngü</a:t>
            </a:r>
            <a:r>
              <a:rPr lang="en-US" sz="2400" dirty="0"/>
              <a:t> </a:t>
            </a:r>
            <a:r>
              <a:rPr lang="en-US" sz="2400" dirty="0" err="1"/>
              <a:t>kırılmaktadır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Temel</a:t>
            </a:r>
            <a:r>
              <a:rPr lang="en-US" sz="2400" dirty="0"/>
              <a:t> IF </a:t>
            </a:r>
            <a:r>
              <a:rPr lang="en-US" sz="2400" dirty="0" err="1"/>
              <a:t>yapısına</a:t>
            </a:r>
            <a:r>
              <a:rPr lang="en-US" sz="2400" dirty="0"/>
              <a:t> </a:t>
            </a:r>
            <a:r>
              <a:rPr lang="en-US" sz="2400" dirty="0" err="1"/>
              <a:t>benzemektedir</a:t>
            </a:r>
            <a:r>
              <a:rPr lang="en-US" sz="2400" dirty="0"/>
              <a:t> </a:t>
            </a:r>
            <a:r>
              <a:rPr lang="en-US" sz="2400" dirty="0" err="1"/>
              <a:t>fakat</a:t>
            </a:r>
            <a:r>
              <a:rPr lang="en-US" sz="2400" dirty="0"/>
              <a:t> </a:t>
            </a:r>
            <a:r>
              <a:rPr lang="en-US" sz="2400" dirty="0" err="1"/>
              <a:t>söz</a:t>
            </a:r>
            <a:r>
              <a:rPr lang="en-US" sz="2400" dirty="0"/>
              <a:t> </a:t>
            </a:r>
            <a:r>
              <a:rPr lang="en-US" sz="2400" dirty="0" err="1"/>
              <a:t>dizimi</a:t>
            </a:r>
            <a:r>
              <a:rPr lang="en-US" sz="2400" dirty="0"/>
              <a:t> </a:t>
            </a:r>
            <a:r>
              <a:rPr lang="en-US" sz="2400" dirty="0" err="1"/>
              <a:t>daha</a:t>
            </a:r>
            <a:r>
              <a:rPr lang="en-US" sz="2400" dirty="0"/>
              <a:t> </a:t>
            </a:r>
            <a:r>
              <a:rPr lang="en-US" sz="2400" dirty="0" err="1"/>
              <a:t>yalındır</a:t>
            </a:r>
            <a:r>
              <a:rPr lang="tr-TR" sz="2400" dirty="0"/>
              <a:t>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40505-9F0E-E6A2-A367-403B6CBD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911" y="1807226"/>
            <a:ext cx="5096874" cy="2194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59FD5-3764-EEC7-2838-8AE4E46B6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72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237E-1A39-C892-2B48-374352E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EXIT- WHEN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9900D-CDF3-A64A-EA06-4E6D61BF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315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tr-TR" sz="2400" dirty="0"/>
              <a:t>Sevdanur</a:t>
            </a:r>
            <a:r>
              <a:rPr lang="en-US" sz="2400" dirty="0"/>
              <a:t> </a:t>
            </a:r>
            <a:r>
              <a:rPr lang="en-US" sz="2400" dirty="0" err="1"/>
              <a:t>adlı</a:t>
            </a:r>
            <a:r>
              <a:rPr lang="en-US" sz="2400" dirty="0"/>
              <a:t> </a:t>
            </a:r>
            <a:r>
              <a:rPr lang="en-US" sz="2400" dirty="0" err="1"/>
              <a:t>personele</a:t>
            </a:r>
            <a:r>
              <a:rPr lang="en-US" sz="2400" dirty="0"/>
              <a:t> </a:t>
            </a:r>
            <a:r>
              <a:rPr lang="en-US" sz="2400" dirty="0" err="1"/>
              <a:t>maaşı</a:t>
            </a:r>
            <a:r>
              <a:rPr lang="en-US" sz="2400" dirty="0"/>
              <a:t> 2500 TL </a:t>
            </a:r>
            <a:r>
              <a:rPr lang="en-US" sz="2400" dirty="0" err="1"/>
              <a:t>değerinden</a:t>
            </a:r>
            <a:r>
              <a:rPr lang="en-US" sz="2400" dirty="0"/>
              <a:t> </a:t>
            </a:r>
            <a:r>
              <a:rPr lang="en-US" sz="2400" dirty="0" err="1"/>
              <a:t>yüksek</a:t>
            </a:r>
            <a:r>
              <a:rPr lang="en-US" sz="2400" dirty="0"/>
              <a:t> </a:t>
            </a:r>
            <a:r>
              <a:rPr lang="en-US" sz="2400" dirty="0" err="1"/>
              <a:t>olana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%10 </a:t>
            </a:r>
            <a:r>
              <a:rPr lang="en-US" sz="2400" dirty="0" err="1"/>
              <a:t>oranında</a:t>
            </a:r>
            <a:r>
              <a:rPr lang="en-US" sz="2400" dirty="0"/>
              <a:t> </a:t>
            </a:r>
            <a:r>
              <a:rPr lang="en-US" sz="2400" dirty="0" err="1"/>
              <a:t>zam</a:t>
            </a:r>
            <a:r>
              <a:rPr lang="en-US" sz="2400" dirty="0"/>
              <a:t> </a:t>
            </a:r>
            <a:r>
              <a:rPr lang="en-US" sz="2400" dirty="0" err="1"/>
              <a:t>yapan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DB073-7CA4-AC6C-90C4-1D20F84A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474658"/>
            <a:ext cx="4495911" cy="6244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02E0B-9EDF-50B5-0BFA-C4159A041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50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4667-3A2D-A9B2-480A-6E7684AC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WHILE – 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2A988-604A-4AE3-7938-8E2D2ADA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34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While </a:t>
            </a:r>
            <a:r>
              <a:rPr lang="en-US" sz="2400" dirty="0" err="1"/>
              <a:t>döngüsü</a:t>
            </a:r>
            <a:r>
              <a:rPr lang="en-US" sz="2400" dirty="0"/>
              <a:t>, </a:t>
            </a:r>
            <a:r>
              <a:rPr lang="en-US" sz="2400" dirty="0" err="1"/>
              <a:t>şart</a:t>
            </a:r>
            <a:r>
              <a:rPr lang="en-US" sz="2400" dirty="0"/>
              <a:t> </a:t>
            </a:r>
            <a:r>
              <a:rPr lang="en-US" sz="2400" dirty="0" err="1"/>
              <a:t>sağlandığı</a:t>
            </a:r>
            <a:r>
              <a:rPr lang="en-US" sz="2400" dirty="0"/>
              <a:t> </a:t>
            </a:r>
            <a:r>
              <a:rPr lang="en-US" sz="2400" dirty="0" err="1"/>
              <a:t>sürece</a:t>
            </a:r>
            <a:r>
              <a:rPr lang="en-US" sz="2400" dirty="0"/>
              <a:t> </a:t>
            </a:r>
            <a:r>
              <a:rPr lang="en-US" sz="2400" dirty="0" err="1"/>
              <a:t>işlemlerin</a:t>
            </a:r>
            <a:r>
              <a:rPr lang="en-US" sz="2400" dirty="0"/>
              <a:t> </a:t>
            </a:r>
            <a:r>
              <a:rPr lang="en-US" sz="2400" dirty="0" err="1"/>
              <a:t>ya</a:t>
            </a:r>
            <a:r>
              <a:rPr lang="en-US" sz="2400" dirty="0"/>
              <a:t> da </a:t>
            </a:r>
            <a:r>
              <a:rPr lang="en-US" sz="2400" dirty="0" err="1"/>
              <a:t>komutların</a:t>
            </a:r>
            <a:r>
              <a:rPr lang="en-US" sz="2400" dirty="0"/>
              <a:t> </a:t>
            </a:r>
            <a:r>
              <a:rPr lang="en-US" sz="2400" dirty="0" err="1"/>
              <a:t>yapılmasını</a:t>
            </a:r>
            <a:r>
              <a:rPr lang="en-US" sz="2400" dirty="0"/>
              <a:t> </a:t>
            </a:r>
            <a:r>
              <a:rPr lang="en-US" sz="2400" dirty="0" err="1"/>
              <a:t>sağlar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/>
              <a:t>Her </a:t>
            </a:r>
            <a:r>
              <a:rPr lang="en-US" sz="2400" dirty="0" err="1"/>
              <a:t>defasında</a:t>
            </a:r>
            <a:r>
              <a:rPr lang="en-US" sz="2400" dirty="0"/>
              <a:t> </a:t>
            </a:r>
            <a:r>
              <a:rPr lang="en-US" sz="2400" dirty="0" err="1"/>
              <a:t>şart</a:t>
            </a:r>
            <a:r>
              <a:rPr lang="en-US" sz="2400" dirty="0"/>
              <a:t> </a:t>
            </a:r>
            <a:r>
              <a:rPr lang="en-US" sz="2400" dirty="0" err="1"/>
              <a:t>kontrol</a:t>
            </a:r>
            <a:r>
              <a:rPr lang="en-US" sz="2400" dirty="0"/>
              <a:t> </a:t>
            </a:r>
            <a:r>
              <a:rPr lang="en-US" sz="2400" dirty="0" err="1"/>
              <a:t>edilir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Şart</a:t>
            </a:r>
            <a:r>
              <a:rPr lang="en-US" sz="2400" dirty="0"/>
              <a:t> </a:t>
            </a:r>
            <a:r>
              <a:rPr lang="en-US" sz="2400" dirty="0" err="1"/>
              <a:t>tutmadığında</a:t>
            </a:r>
            <a:r>
              <a:rPr lang="en-US" sz="2400" dirty="0"/>
              <a:t> </a:t>
            </a:r>
            <a:r>
              <a:rPr lang="en-US" sz="2400" dirty="0" err="1"/>
              <a:t>döngüden</a:t>
            </a:r>
            <a:r>
              <a:rPr lang="en-US" sz="2400" dirty="0"/>
              <a:t> </a:t>
            </a:r>
            <a:r>
              <a:rPr lang="en-US" sz="2400" dirty="0" err="1"/>
              <a:t>çıkılarak</a:t>
            </a:r>
            <a:r>
              <a:rPr lang="en-US" sz="2400" dirty="0"/>
              <a:t>, </a:t>
            </a:r>
            <a:r>
              <a:rPr lang="en-US" sz="2400" dirty="0" err="1"/>
              <a:t>döngünün</a:t>
            </a:r>
            <a:r>
              <a:rPr lang="en-US" sz="2400" dirty="0"/>
              <a:t> </a:t>
            </a:r>
            <a:r>
              <a:rPr lang="en-US" sz="2400" dirty="0" err="1"/>
              <a:t>bittiği</a:t>
            </a:r>
            <a:r>
              <a:rPr lang="en-US" sz="2400" dirty="0"/>
              <a:t> </a:t>
            </a:r>
            <a:r>
              <a:rPr lang="en-US" sz="2400" dirty="0" err="1"/>
              <a:t>yerden</a:t>
            </a:r>
            <a:r>
              <a:rPr lang="en-US" sz="2400" dirty="0"/>
              <a:t> program </a:t>
            </a:r>
            <a:r>
              <a:rPr lang="en-US" sz="2400" dirty="0" err="1"/>
              <a:t>akışına</a:t>
            </a:r>
            <a:r>
              <a:rPr lang="en-US" sz="2400" dirty="0"/>
              <a:t> </a:t>
            </a:r>
            <a:r>
              <a:rPr lang="en-US" sz="2400" dirty="0" err="1"/>
              <a:t>devam</a:t>
            </a:r>
            <a:r>
              <a:rPr lang="en-US" sz="2400" dirty="0"/>
              <a:t> </a:t>
            </a:r>
            <a:r>
              <a:rPr lang="en-US" sz="2400" dirty="0" err="1"/>
              <a:t>eder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B932B-0B7C-35F5-F169-A12734D2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798" y="1825625"/>
            <a:ext cx="3063418" cy="2172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481A8-3051-52AE-E742-DB15D6913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44B1-4A88-14BB-C09B-CCB2259B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WHILE – 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FDE4-7F88-D9EC-F010-9ADE5D44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9799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tr-TR" sz="2400" dirty="0"/>
              <a:t>Sevdanur</a:t>
            </a:r>
            <a:r>
              <a:rPr lang="en-US" sz="2400" dirty="0"/>
              <a:t> </a:t>
            </a:r>
            <a:r>
              <a:rPr lang="en-US" sz="2400" dirty="0" err="1"/>
              <a:t>adlı</a:t>
            </a:r>
            <a:r>
              <a:rPr lang="en-US" sz="2400" dirty="0"/>
              <a:t> </a:t>
            </a:r>
            <a:r>
              <a:rPr lang="en-US" sz="2400" dirty="0" err="1"/>
              <a:t>personele</a:t>
            </a:r>
            <a:r>
              <a:rPr lang="en-US" sz="2400" dirty="0"/>
              <a:t> </a:t>
            </a:r>
            <a:r>
              <a:rPr lang="en-US" sz="2400" dirty="0" err="1"/>
              <a:t>maaşı</a:t>
            </a:r>
            <a:r>
              <a:rPr lang="en-US" sz="2400" dirty="0"/>
              <a:t> </a:t>
            </a:r>
            <a:r>
              <a:rPr lang="tr-TR" sz="2400" dirty="0"/>
              <a:t>3</a:t>
            </a:r>
            <a:r>
              <a:rPr lang="en-US" sz="2400" dirty="0"/>
              <a:t>500 TL </a:t>
            </a:r>
            <a:r>
              <a:rPr lang="en-US" sz="2400" dirty="0" err="1"/>
              <a:t>değerinden</a:t>
            </a:r>
            <a:r>
              <a:rPr lang="en-US" sz="2400" dirty="0"/>
              <a:t> </a:t>
            </a:r>
            <a:r>
              <a:rPr lang="en-US" sz="2400" dirty="0" err="1"/>
              <a:t>yüksek</a:t>
            </a:r>
            <a:r>
              <a:rPr lang="en-US" sz="2400" dirty="0"/>
              <a:t> </a:t>
            </a:r>
            <a:r>
              <a:rPr lang="en-US" sz="2400" dirty="0" err="1"/>
              <a:t>olana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%10 </a:t>
            </a:r>
            <a:r>
              <a:rPr lang="en-US" sz="2400" dirty="0" err="1"/>
              <a:t>oranında</a:t>
            </a:r>
            <a:r>
              <a:rPr lang="en-US" sz="2400" dirty="0"/>
              <a:t> </a:t>
            </a:r>
            <a:r>
              <a:rPr lang="en-US" sz="2400" dirty="0" err="1"/>
              <a:t>zam</a:t>
            </a:r>
            <a:r>
              <a:rPr lang="en-US" sz="2400" dirty="0"/>
              <a:t> </a:t>
            </a:r>
            <a:r>
              <a:rPr lang="en-US" sz="2400" dirty="0" err="1"/>
              <a:t>yapan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753C3-B79C-4117-AB1E-72AD3C72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99" y="596743"/>
            <a:ext cx="4521432" cy="610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187DBD-FEE2-23A0-2ADE-AD8593407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41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D3B2-39A1-28D3-595D-28D25C46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FOR – 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1BF0-7791-A23A-DC53-1D143EDA8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FOR </a:t>
            </a:r>
            <a:r>
              <a:rPr lang="en-US" sz="2000" dirty="0" err="1"/>
              <a:t>döngü</a:t>
            </a:r>
            <a:r>
              <a:rPr lang="en-US" sz="2000" dirty="0"/>
              <a:t> </a:t>
            </a:r>
            <a:r>
              <a:rPr lang="en-US" sz="2000" dirty="0" err="1"/>
              <a:t>yapısı</a:t>
            </a:r>
            <a:r>
              <a:rPr lang="en-US" sz="2000" dirty="0"/>
              <a:t> </a:t>
            </a:r>
            <a:r>
              <a:rPr lang="en-US" sz="2000" dirty="0" err="1"/>
              <a:t>programcıların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sevdiği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özellikle</a:t>
            </a:r>
            <a:r>
              <a:rPr lang="en-US" sz="2000" dirty="0"/>
              <a:t> </a:t>
            </a:r>
            <a:r>
              <a:rPr lang="en-US" sz="2000" dirty="0" err="1"/>
              <a:t>iç</a:t>
            </a:r>
            <a:r>
              <a:rPr lang="en-US" sz="2000" dirty="0"/>
              <a:t> </a:t>
            </a:r>
            <a:r>
              <a:rPr lang="en-US" sz="2000" dirty="0" err="1"/>
              <a:t>içe</a:t>
            </a:r>
            <a:r>
              <a:rPr lang="en-US" sz="2000" dirty="0"/>
              <a:t> </a:t>
            </a:r>
            <a:r>
              <a:rPr lang="en-US" sz="2000" dirty="0" err="1"/>
              <a:t>döngü</a:t>
            </a:r>
            <a:r>
              <a:rPr lang="en-US" sz="2000" dirty="0"/>
              <a:t> </a:t>
            </a:r>
            <a:r>
              <a:rPr lang="en-US" sz="2000" dirty="0" err="1"/>
              <a:t>kullanımlarında</a:t>
            </a:r>
            <a:r>
              <a:rPr lang="en-US" sz="2000" dirty="0"/>
              <a:t>, </a:t>
            </a:r>
            <a:r>
              <a:rPr lang="en-US" sz="2000" dirty="0" err="1"/>
              <a:t>belirli</a:t>
            </a:r>
            <a:r>
              <a:rPr lang="en-US" sz="2000" dirty="0"/>
              <a:t> </a:t>
            </a:r>
            <a:r>
              <a:rPr lang="en-US" sz="2000" dirty="0" err="1"/>
              <a:t>sayılarda</a:t>
            </a:r>
            <a:r>
              <a:rPr lang="en-US" sz="2000" dirty="0"/>
              <a:t> </a:t>
            </a:r>
            <a:r>
              <a:rPr lang="en-US" sz="2000" dirty="0" err="1"/>
              <a:t>yapılan</a:t>
            </a:r>
            <a:r>
              <a:rPr lang="en-US" sz="2000" dirty="0"/>
              <a:t> </a:t>
            </a:r>
            <a:r>
              <a:rPr lang="en-US" sz="2000" dirty="0" err="1"/>
              <a:t>döngülerdir</a:t>
            </a:r>
            <a:r>
              <a:rPr lang="en-US" sz="2000" dirty="0"/>
              <a:t>. </a:t>
            </a:r>
            <a:r>
              <a:rPr lang="en-US" sz="2000" dirty="0" err="1"/>
              <a:t>Bazı</a:t>
            </a:r>
            <a:r>
              <a:rPr lang="en-US" sz="2000" dirty="0"/>
              <a:t> </a:t>
            </a:r>
            <a:r>
              <a:rPr lang="en-US" sz="2000" dirty="0" err="1"/>
              <a:t>parametreler</a:t>
            </a:r>
            <a:r>
              <a:rPr lang="en-US" sz="2000" dirty="0"/>
              <a:t> </a:t>
            </a:r>
            <a:r>
              <a:rPr lang="en-US" sz="2000" dirty="0" err="1"/>
              <a:t>almaktadır</a:t>
            </a:r>
            <a:r>
              <a:rPr lang="tr-TR" sz="2000" dirty="0"/>
              <a:t>;</a:t>
            </a:r>
          </a:p>
          <a:p>
            <a:pPr algn="just"/>
            <a:r>
              <a:rPr lang="en-US" sz="2000" dirty="0" err="1"/>
              <a:t>Burada</a:t>
            </a:r>
            <a:r>
              <a:rPr lang="en-US" sz="2000" dirty="0"/>
              <a:t> </a:t>
            </a:r>
            <a:r>
              <a:rPr lang="en-US" sz="2000" dirty="0" err="1"/>
              <a:t>değişken</a:t>
            </a:r>
            <a:r>
              <a:rPr lang="en-US" sz="2000" dirty="0"/>
              <a:t>, </a:t>
            </a:r>
            <a:r>
              <a:rPr lang="en-US" sz="2000" dirty="0" err="1"/>
              <a:t>azalan</a:t>
            </a:r>
            <a:r>
              <a:rPr lang="en-US" sz="2000" dirty="0"/>
              <a:t> </a:t>
            </a:r>
            <a:r>
              <a:rPr lang="en-US" sz="2000" dirty="0" err="1"/>
              <a:t>ya</a:t>
            </a:r>
            <a:r>
              <a:rPr lang="en-US" sz="2000" dirty="0"/>
              <a:t> da </a:t>
            </a:r>
            <a:r>
              <a:rPr lang="en-US" sz="2000" dirty="0" err="1"/>
              <a:t>artan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değişkendir</a:t>
            </a:r>
            <a:r>
              <a:rPr lang="en-US" sz="2000" dirty="0"/>
              <a:t>. </a:t>
            </a:r>
            <a:endParaRPr lang="tr-TR" sz="2000" dirty="0"/>
          </a:p>
          <a:p>
            <a:pPr algn="just"/>
            <a:r>
              <a:rPr lang="en-US" sz="2000" b="1" dirty="0"/>
              <a:t>IN</a:t>
            </a:r>
            <a:r>
              <a:rPr lang="en-US" sz="2000" dirty="0"/>
              <a:t> </a:t>
            </a:r>
            <a:r>
              <a:rPr lang="en-US" sz="2000" dirty="0" err="1"/>
              <a:t>operatörü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 dirty="0" err="1"/>
              <a:t>amaçlı</a:t>
            </a:r>
            <a:r>
              <a:rPr lang="en-US" sz="2000" dirty="0"/>
              <a:t> </a:t>
            </a:r>
            <a:r>
              <a:rPr lang="en-US" sz="2000" dirty="0" err="1"/>
              <a:t>tanımlanan</a:t>
            </a:r>
            <a:r>
              <a:rPr lang="en-US" sz="2000" dirty="0"/>
              <a:t> </a:t>
            </a:r>
            <a:r>
              <a:rPr lang="en-US" sz="2000" dirty="0" err="1"/>
              <a:t>değişkenin</a:t>
            </a:r>
            <a:r>
              <a:rPr lang="en-US" sz="2000" dirty="0"/>
              <a:t> </a:t>
            </a:r>
            <a:r>
              <a:rPr lang="en-US" sz="2000" dirty="0" err="1"/>
              <a:t>değişeceği</a:t>
            </a:r>
            <a:r>
              <a:rPr lang="en-US" sz="2000" dirty="0"/>
              <a:t> </a:t>
            </a:r>
            <a:r>
              <a:rPr lang="en-US" sz="2000" dirty="0" err="1"/>
              <a:t>sayı</a:t>
            </a:r>
            <a:r>
              <a:rPr lang="en-US" sz="2000" dirty="0"/>
              <a:t> </a:t>
            </a:r>
            <a:r>
              <a:rPr lang="en-US" sz="2000" dirty="0" err="1"/>
              <a:t>aralığının</a:t>
            </a:r>
            <a:r>
              <a:rPr lang="en-US" sz="2000" dirty="0"/>
              <a:t> </a:t>
            </a:r>
            <a:r>
              <a:rPr lang="en-US" sz="2000" dirty="0" err="1"/>
              <a:t>belirtildiği</a:t>
            </a:r>
            <a:r>
              <a:rPr lang="en-US" sz="2000" dirty="0"/>
              <a:t> </a:t>
            </a:r>
            <a:r>
              <a:rPr lang="en-US" sz="2000" dirty="0" err="1"/>
              <a:t>yerdir</a:t>
            </a:r>
            <a:r>
              <a:rPr lang="en-US" sz="2000" dirty="0"/>
              <a:t>.</a:t>
            </a:r>
            <a:endParaRPr lang="tr-TR" sz="2000" dirty="0"/>
          </a:p>
          <a:p>
            <a:pPr algn="just"/>
            <a:r>
              <a:rPr lang="en-US" sz="2000" b="1" dirty="0"/>
              <a:t>REVERSE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</a:t>
            </a:r>
            <a:r>
              <a:rPr lang="en-US" sz="2000" dirty="0" err="1"/>
              <a:t>seçimlik</a:t>
            </a:r>
            <a:r>
              <a:rPr lang="en-US" sz="2000" dirty="0"/>
              <a:t> </a:t>
            </a:r>
            <a:r>
              <a:rPr lang="en-US" sz="2000" dirty="0" err="1"/>
              <a:t>olup</a:t>
            </a:r>
            <a:r>
              <a:rPr lang="en-US" sz="2000" dirty="0"/>
              <a:t>, </a:t>
            </a:r>
            <a:r>
              <a:rPr lang="en-US" sz="2000" dirty="0" err="1"/>
              <a:t>değerler</a:t>
            </a:r>
            <a:r>
              <a:rPr lang="en-US" sz="2000" dirty="0"/>
              <a:t> </a:t>
            </a:r>
            <a:r>
              <a:rPr lang="en-US" sz="2000" dirty="0" err="1"/>
              <a:t>büyükten</a:t>
            </a:r>
            <a:r>
              <a:rPr lang="en-US" sz="2000" dirty="0"/>
              <a:t> </a:t>
            </a:r>
            <a:r>
              <a:rPr lang="en-US" sz="2000" dirty="0" err="1"/>
              <a:t>küçüğe</a:t>
            </a:r>
            <a:r>
              <a:rPr lang="en-US" sz="2000" dirty="0"/>
              <a:t> </a:t>
            </a:r>
            <a:r>
              <a:rPr lang="en-US" sz="2000" dirty="0" err="1"/>
              <a:t>doğru</a:t>
            </a:r>
            <a:r>
              <a:rPr lang="en-US" sz="2000" dirty="0"/>
              <a:t> </a:t>
            </a:r>
            <a:r>
              <a:rPr lang="en-US" sz="2000" dirty="0" err="1"/>
              <a:t>azalacaksa</a:t>
            </a:r>
            <a:r>
              <a:rPr lang="en-US" sz="2000" dirty="0"/>
              <a:t> </a:t>
            </a:r>
            <a:r>
              <a:rPr lang="en-US" sz="2000" dirty="0" err="1"/>
              <a:t>kullanılır</a:t>
            </a:r>
            <a:r>
              <a:rPr lang="en-US" sz="2000" dirty="0"/>
              <a:t>. Tam </a:t>
            </a:r>
            <a:r>
              <a:rPr lang="en-US" sz="2000" dirty="0" err="1"/>
              <a:t>tersi</a:t>
            </a:r>
            <a:r>
              <a:rPr lang="en-US" sz="2000" dirty="0"/>
              <a:t> </a:t>
            </a:r>
            <a:r>
              <a:rPr lang="en-US" sz="2000" dirty="0" err="1"/>
              <a:t>işleminde</a:t>
            </a:r>
            <a:r>
              <a:rPr lang="en-US" sz="2000" dirty="0"/>
              <a:t> </a:t>
            </a:r>
            <a:r>
              <a:rPr lang="en-US" sz="2000" dirty="0" err="1"/>
              <a:t>kullanılmamaktadır</a:t>
            </a:r>
            <a:r>
              <a:rPr lang="en-US" sz="2000" dirty="0"/>
              <a:t>.</a:t>
            </a:r>
            <a:endParaRPr lang="tr-TR" sz="2000" dirty="0"/>
          </a:p>
          <a:p>
            <a:pPr algn="just"/>
            <a:r>
              <a:rPr lang="en-US" sz="1600" b="1" dirty="0"/>
              <a:t>Not</a:t>
            </a:r>
            <a:r>
              <a:rPr lang="en-US" sz="1600" dirty="0"/>
              <a:t>: For </a:t>
            </a:r>
            <a:r>
              <a:rPr lang="en-US" sz="1600" dirty="0" err="1"/>
              <a:t>döngüsünün</a:t>
            </a:r>
            <a:r>
              <a:rPr lang="en-US" sz="1600" dirty="0"/>
              <a:t> </a:t>
            </a:r>
            <a:r>
              <a:rPr lang="en-US" sz="1600" dirty="0" err="1"/>
              <a:t>daha</a:t>
            </a:r>
            <a:r>
              <a:rPr lang="en-US" sz="1600" dirty="0"/>
              <a:t> </a:t>
            </a:r>
            <a:r>
              <a:rPr lang="en-US" sz="1600" dirty="0" err="1"/>
              <a:t>yararlı</a:t>
            </a:r>
            <a:r>
              <a:rPr lang="en-US" sz="1600" dirty="0"/>
              <a:t> </a:t>
            </a:r>
            <a:r>
              <a:rPr lang="en-US" sz="1600" dirty="0" err="1"/>
              <a:t>örnekleri</a:t>
            </a:r>
            <a:r>
              <a:rPr lang="en-US" sz="1600" dirty="0"/>
              <a:t> SQL </a:t>
            </a:r>
            <a:r>
              <a:rPr lang="en-US" sz="1600" dirty="0" err="1"/>
              <a:t>Cümleleri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Kursör</a:t>
            </a:r>
            <a:r>
              <a:rPr lang="en-US" sz="1600" dirty="0"/>
              <a:t> </a:t>
            </a:r>
            <a:r>
              <a:rPr lang="en-US" sz="1600" dirty="0" err="1"/>
              <a:t>yapılarında</a:t>
            </a:r>
            <a:r>
              <a:rPr lang="en-US" sz="1600" dirty="0"/>
              <a:t> </a:t>
            </a:r>
            <a:r>
              <a:rPr lang="en-US" sz="1600" dirty="0" err="1"/>
              <a:t>göze</a:t>
            </a:r>
            <a:r>
              <a:rPr lang="en-US" sz="1600" dirty="0"/>
              <a:t> </a:t>
            </a:r>
            <a:r>
              <a:rPr lang="en-US" sz="1600" dirty="0" err="1"/>
              <a:t>çarpmaktadır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88B2D-7E05-E245-D66F-0A979CCD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95" y="4667978"/>
            <a:ext cx="7194810" cy="1824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04BC9-1EA3-1707-CA68-AC1AB143B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7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2853-18E0-3603-7E75-1EFEA39F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FOR – 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6028-D1B3-0753-00ED-0B7DB2D9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Takımların</a:t>
            </a:r>
            <a:r>
              <a:rPr lang="en-US" sz="2400" dirty="0"/>
              <a:t> </a:t>
            </a:r>
            <a:r>
              <a:rPr lang="en-US" sz="2400" dirty="0" err="1"/>
              <a:t>bulundukları</a:t>
            </a:r>
            <a:r>
              <a:rPr lang="en-US" sz="2400" dirty="0"/>
              <a:t> </a:t>
            </a:r>
            <a:r>
              <a:rPr lang="en-US" sz="2400" dirty="0" err="1"/>
              <a:t>grupları</a:t>
            </a:r>
            <a:r>
              <a:rPr lang="en-US" sz="2400" dirty="0"/>
              <a:t> </a:t>
            </a:r>
            <a:r>
              <a:rPr lang="en-US" sz="2400" dirty="0" err="1"/>
              <a:t>tekrarsız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şekilde</a:t>
            </a:r>
            <a:r>
              <a:rPr lang="en-US" sz="2400" dirty="0"/>
              <a:t> </a:t>
            </a:r>
            <a:r>
              <a:rPr lang="en-US" sz="2400" dirty="0" err="1"/>
              <a:t>rakam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ekrana</a:t>
            </a:r>
            <a:r>
              <a:rPr lang="en-US" sz="2400" dirty="0"/>
              <a:t> </a:t>
            </a:r>
            <a:r>
              <a:rPr lang="en-US" sz="2400" dirty="0" err="1"/>
              <a:t>basan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54190-77A8-F7FD-4B00-7E7DFF4D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33A4B-0F44-3D6C-131A-5CF5F33E0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2832025"/>
            <a:ext cx="5931205" cy="289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7FA1C-3817-9741-D552-9AA7692C1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55" y="2832025"/>
            <a:ext cx="2813195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0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D1D8-A3DF-03A3-2E81-F903A6B6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GOTO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r>
              <a:rPr lang="en-US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CAB04-9E0D-93FA-FE35-86E653023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0384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GOTO </a:t>
            </a:r>
            <a:r>
              <a:rPr lang="en-US" sz="2400" dirty="0" err="1"/>
              <a:t>deyimi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belirtilen</a:t>
            </a:r>
            <a:r>
              <a:rPr lang="en-US" sz="2400" dirty="0"/>
              <a:t>, </a:t>
            </a:r>
            <a:r>
              <a:rPr lang="en-US" sz="2400" dirty="0" err="1"/>
              <a:t>blok</a:t>
            </a:r>
            <a:r>
              <a:rPr lang="en-US" sz="2400" dirty="0"/>
              <a:t> </a:t>
            </a:r>
            <a:r>
              <a:rPr lang="en-US" sz="2400" dirty="0" err="1"/>
              <a:t>içerisinde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dirty="0" err="1"/>
              <a:t>etikete</a:t>
            </a:r>
            <a:r>
              <a:rPr lang="tr-TR" sz="2400" dirty="0"/>
              <a:t> </a:t>
            </a:r>
            <a:r>
              <a:rPr lang="en-US" sz="2400" dirty="0"/>
              <a:t>(label) </a:t>
            </a:r>
            <a:r>
              <a:rPr lang="en-US" sz="2400" dirty="0" err="1"/>
              <a:t>dallanma</a:t>
            </a:r>
            <a:r>
              <a:rPr lang="en-US" sz="2400" dirty="0"/>
              <a:t> </a:t>
            </a:r>
            <a:r>
              <a:rPr lang="en-US" sz="2400" dirty="0" err="1"/>
              <a:t>yapılmaktadır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Etiketler</a:t>
            </a:r>
            <a:r>
              <a:rPr lang="en-US" sz="2400" dirty="0"/>
              <a:t> “</a:t>
            </a:r>
            <a:r>
              <a:rPr lang="en-US" sz="2400" b="1" dirty="0"/>
              <a:t>&lt;&gt;</a:t>
            </a:r>
            <a:r>
              <a:rPr lang="en-US" sz="2400" dirty="0"/>
              <a:t>” </a:t>
            </a:r>
            <a:r>
              <a:rPr lang="en-US" sz="2400" dirty="0" err="1"/>
              <a:t>işaretleri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yapılmaktadır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ADCCA-F627-A1C3-1B28-4F906AC5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888" y="1784972"/>
            <a:ext cx="4726008" cy="3288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19A2E0-11CE-7847-7313-458DDDDB5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99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FAD-B8E5-0D4C-CC10-DA709B22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GOTO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B2E7-375A-4D3C-5E6D-C77257C4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355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Kodun</a:t>
            </a:r>
            <a:r>
              <a:rPr lang="en-US" sz="2400" dirty="0"/>
              <a:t> </a:t>
            </a:r>
            <a:r>
              <a:rPr lang="en-US" sz="2400" dirty="0" err="1"/>
              <a:t>başında</a:t>
            </a:r>
            <a:r>
              <a:rPr lang="en-US" sz="2400" dirty="0"/>
              <a:t> 1 </a:t>
            </a:r>
            <a:r>
              <a:rPr lang="en-US" sz="2400" dirty="0" err="1"/>
              <a:t>değeri</a:t>
            </a:r>
            <a:r>
              <a:rPr lang="en-US" sz="2400" dirty="0"/>
              <a:t> </a:t>
            </a:r>
            <a:r>
              <a:rPr lang="en-US" sz="2400" dirty="0" err="1"/>
              <a:t>verilen</a:t>
            </a:r>
            <a:r>
              <a:rPr lang="en-US" sz="2400" dirty="0"/>
              <a:t> </a:t>
            </a:r>
            <a:r>
              <a:rPr lang="en-US" sz="2400" dirty="0" err="1"/>
              <a:t>sayi</a:t>
            </a:r>
            <a:r>
              <a:rPr lang="en-US" sz="2400" dirty="0"/>
              <a:t> </a:t>
            </a:r>
            <a:r>
              <a:rPr lang="en-US" sz="2400" dirty="0" err="1"/>
              <a:t>değişkeninin</a:t>
            </a:r>
            <a:r>
              <a:rPr lang="en-US" sz="2400" dirty="0"/>
              <a:t> </a:t>
            </a:r>
            <a:r>
              <a:rPr lang="en-US" sz="2400" dirty="0" err="1"/>
              <a:t>şartta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1 </a:t>
            </a:r>
            <a:r>
              <a:rPr lang="en-US" sz="2400" dirty="0" err="1"/>
              <a:t>arttırılmasını</a:t>
            </a:r>
            <a:r>
              <a:rPr lang="en-US" sz="2400" dirty="0"/>
              <a:t> </a:t>
            </a:r>
            <a:r>
              <a:rPr lang="en-US" sz="2400" dirty="0" err="1"/>
              <a:t>sağlayan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2E592-4536-6B6A-F968-621B9CC7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B69E1-BEBC-A2C2-BA3B-104C7F36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763" y="1914461"/>
            <a:ext cx="2406774" cy="2482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8CB80-A0EC-4859-47A1-22F757792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16" y="3251118"/>
            <a:ext cx="4229317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64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8118-08FD-9135-15CE-1785D721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NULL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1615-8446-2216-D189-3D85F7C82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44507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NULL</a:t>
            </a:r>
            <a:r>
              <a:rPr lang="en-US" sz="2400" dirty="0"/>
              <a:t> </a:t>
            </a:r>
            <a:r>
              <a:rPr lang="en-US" sz="2400" dirty="0" err="1"/>
              <a:t>ifadesinin</a:t>
            </a:r>
            <a:r>
              <a:rPr lang="en-US" sz="2400" dirty="0"/>
              <a:t> </a:t>
            </a:r>
            <a:r>
              <a:rPr lang="en-US" sz="2400" dirty="0" err="1"/>
              <a:t>aslında</a:t>
            </a:r>
            <a:r>
              <a:rPr lang="en-US" sz="2400" dirty="0"/>
              <a:t> </a:t>
            </a:r>
            <a:r>
              <a:rPr lang="en-US" sz="2400" dirty="0" err="1"/>
              <a:t>çok</a:t>
            </a:r>
            <a:r>
              <a:rPr lang="en-US" sz="2400" dirty="0"/>
              <a:t> </a:t>
            </a:r>
            <a:r>
              <a:rPr lang="en-US" sz="2400" dirty="0" err="1"/>
              <a:t>büyük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fonksiyonu</a:t>
            </a:r>
            <a:r>
              <a:rPr lang="en-US" sz="2400" dirty="0"/>
              <a:t> </a:t>
            </a:r>
            <a:r>
              <a:rPr lang="en-US" sz="2400" dirty="0" err="1"/>
              <a:t>yoktur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Fakat</a:t>
            </a:r>
            <a:r>
              <a:rPr lang="en-US" sz="2400" dirty="0"/>
              <a:t> </a:t>
            </a:r>
            <a:r>
              <a:rPr lang="en-US" sz="2400" b="1" dirty="0"/>
              <a:t>NULL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kodun</a:t>
            </a:r>
            <a:r>
              <a:rPr lang="en-US" sz="2400" dirty="0"/>
              <a:t> </a:t>
            </a:r>
            <a:r>
              <a:rPr lang="en-US" sz="2400" dirty="0" err="1"/>
              <a:t>akışında</a:t>
            </a:r>
            <a:r>
              <a:rPr lang="en-US" sz="2400" dirty="0"/>
              <a:t> </a:t>
            </a:r>
            <a:r>
              <a:rPr lang="en-US" sz="2400" dirty="0" err="1"/>
              <a:t>koşulun</a:t>
            </a:r>
            <a:r>
              <a:rPr lang="en-US" sz="2400" dirty="0"/>
              <a:t> </a:t>
            </a:r>
            <a:r>
              <a:rPr lang="en-US" sz="2400" dirty="0" err="1"/>
              <a:t>sağlanıp</a:t>
            </a:r>
            <a:r>
              <a:rPr lang="en-US" sz="2400" dirty="0"/>
              <a:t> </a:t>
            </a:r>
            <a:r>
              <a:rPr lang="en-US" sz="2400" dirty="0" err="1"/>
              <a:t>sağlanamadığı</a:t>
            </a:r>
            <a:r>
              <a:rPr lang="en-US" sz="2400" dirty="0"/>
              <a:t> </a:t>
            </a:r>
            <a:r>
              <a:rPr lang="en-US" sz="2400" dirty="0" err="1"/>
              <a:t>izlenmiş</a:t>
            </a:r>
            <a:r>
              <a:rPr lang="en-US" sz="2400" dirty="0"/>
              <a:t> </a:t>
            </a:r>
            <a:r>
              <a:rPr lang="en-US" sz="2400" dirty="0" err="1"/>
              <a:t>olunur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Hiçbir</a:t>
            </a:r>
            <a:r>
              <a:rPr lang="en-US" sz="2400" dirty="0"/>
              <a:t> </a:t>
            </a:r>
            <a:r>
              <a:rPr lang="en-US" sz="2400" dirty="0" err="1"/>
              <a:t>işlem</a:t>
            </a:r>
            <a:r>
              <a:rPr lang="en-US" sz="2400" dirty="0"/>
              <a:t> </a:t>
            </a:r>
            <a:r>
              <a:rPr lang="en-US" sz="2400" dirty="0" err="1"/>
              <a:t>gerçekleştirmez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Kod</a:t>
            </a:r>
            <a:r>
              <a:rPr lang="en-US" sz="2400" dirty="0"/>
              <a:t> </a:t>
            </a:r>
            <a:r>
              <a:rPr lang="en-US" sz="2400" dirty="0" err="1"/>
              <a:t>kaldığı</a:t>
            </a:r>
            <a:r>
              <a:rPr lang="en-US" sz="2400" dirty="0"/>
              <a:t> </a:t>
            </a:r>
            <a:r>
              <a:rPr lang="en-US" sz="2400" dirty="0" err="1"/>
              <a:t>yerden</a:t>
            </a:r>
            <a:r>
              <a:rPr lang="en-US" sz="2400" dirty="0"/>
              <a:t> </a:t>
            </a:r>
            <a:r>
              <a:rPr lang="en-US" sz="2400" dirty="0" err="1"/>
              <a:t>devam</a:t>
            </a:r>
            <a:r>
              <a:rPr lang="en-US" sz="2400" dirty="0"/>
              <a:t> </a:t>
            </a:r>
            <a:r>
              <a:rPr lang="en-US" sz="2400" dirty="0" err="1"/>
              <a:t>eder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CC2B3-DADD-2CD1-70E9-230203DB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1690688"/>
            <a:ext cx="1823375" cy="2128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47C05-ACEE-BCD5-E9B0-0EE60D78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30" y="3819334"/>
            <a:ext cx="3964504" cy="1157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576B26-745C-881D-55E9-991FA0B86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9696-AEB4-FB86-FF7D-98AAE4DD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37D6A-0269-FA17-6A6D-C8A03C68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24" y="1543050"/>
            <a:ext cx="6308952" cy="5242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3EAADF-4A68-6087-D5D2-79E735E4A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63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21E1-94C5-AC71-52A2-61459FD9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NULL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4EDC-B032-B68F-B22C-B13FA3F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146800" cy="4486275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A </a:t>
            </a:r>
            <a:r>
              <a:rPr lang="en-US" sz="2000" dirty="0" err="1"/>
              <a:t>grubundaki</a:t>
            </a:r>
            <a:r>
              <a:rPr lang="en-US" sz="2000" dirty="0"/>
              <a:t> </a:t>
            </a:r>
            <a:r>
              <a:rPr lang="en-US" sz="2000" dirty="0" err="1"/>
              <a:t>takımların</a:t>
            </a:r>
            <a:r>
              <a:rPr lang="en-US" sz="2000" dirty="0"/>
              <a:t> </a:t>
            </a:r>
            <a:r>
              <a:rPr lang="en-US" sz="2000" dirty="0" err="1"/>
              <a:t>puanlarının</a:t>
            </a:r>
            <a:r>
              <a:rPr lang="en-US" sz="2000" dirty="0"/>
              <a:t> </a:t>
            </a:r>
            <a:r>
              <a:rPr lang="en-US" sz="2000" dirty="0" err="1"/>
              <a:t>ortalaması</a:t>
            </a:r>
            <a:r>
              <a:rPr lang="en-US" sz="2000" dirty="0"/>
              <a:t> </a:t>
            </a:r>
            <a:r>
              <a:rPr lang="en-US" sz="2000" b="1" dirty="0"/>
              <a:t>10</a:t>
            </a:r>
            <a:r>
              <a:rPr lang="en-US" sz="2000" dirty="0"/>
              <a:t>’dan </a:t>
            </a:r>
            <a:r>
              <a:rPr lang="en-US" sz="2000" dirty="0" err="1"/>
              <a:t>küçük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A </a:t>
            </a:r>
            <a:r>
              <a:rPr lang="en-US" sz="2000" dirty="0" err="1"/>
              <a:t>grubundaki</a:t>
            </a:r>
            <a:r>
              <a:rPr lang="en-US" sz="2000" dirty="0"/>
              <a:t> </a:t>
            </a:r>
            <a:r>
              <a:rPr lang="en-US" sz="2000" dirty="0" err="1"/>
              <a:t>takımlara</a:t>
            </a:r>
            <a:r>
              <a:rPr lang="en-US" sz="2000" dirty="0"/>
              <a:t> </a:t>
            </a:r>
            <a:r>
              <a:rPr lang="en-US" sz="2000" b="1" dirty="0"/>
              <a:t>3</a:t>
            </a:r>
            <a:r>
              <a:rPr lang="en-US" sz="2000" dirty="0"/>
              <a:t>’er </a:t>
            </a:r>
            <a:r>
              <a:rPr lang="en-US" sz="2000" dirty="0" err="1"/>
              <a:t>puan</a:t>
            </a:r>
            <a:r>
              <a:rPr lang="en-US" sz="2000" dirty="0"/>
              <a:t> </a:t>
            </a:r>
            <a:r>
              <a:rPr lang="en-US" sz="2000" dirty="0" err="1"/>
              <a:t>ekleyen</a:t>
            </a:r>
            <a:r>
              <a:rPr lang="en-US" sz="2000" dirty="0"/>
              <a:t> </a:t>
            </a:r>
            <a:r>
              <a:rPr lang="en-US" sz="2000" dirty="0" err="1"/>
              <a:t>yoksa</a:t>
            </a:r>
            <a:r>
              <a:rPr lang="en-US" sz="2000" dirty="0"/>
              <a:t> </a:t>
            </a:r>
            <a:r>
              <a:rPr lang="en-US" sz="2000" dirty="0" err="1"/>
              <a:t>işlem</a:t>
            </a:r>
            <a:r>
              <a:rPr lang="en-US" sz="2000" dirty="0"/>
              <a:t> </a:t>
            </a:r>
            <a:r>
              <a:rPr lang="en-US" sz="2000" dirty="0" err="1"/>
              <a:t>yapmadan</a:t>
            </a:r>
            <a:r>
              <a:rPr lang="en-US" sz="2000" dirty="0"/>
              <a:t> </a:t>
            </a:r>
            <a:r>
              <a:rPr lang="en-US" sz="2000" dirty="0" err="1"/>
              <a:t>devam</a:t>
            </a:r>
            <a:r>
              <a:rPr lang="en-US" sz="2000" dirty="0"/>
              <a:t> </a:t>
            </a:r>
            <a:r>
              <a:rPr lang="en-US" sz="2000" dirty="0" err="1"/>
              <a:t>eden</a:t>
            </a:r>
            <a:r>
              <a:rPr lang="en-US" sz="2000" dirty="0"/>
              <a:t> </a:t>
            </a:r>
            <a:r>
              <a:rPr lang="en-US" sz="2000" dirty="0" err="1"/>
              <a:t>kodu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9E5FE-98A3-ABEE-5A02-57C9F802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00" y="577850"/>
            <a:ext cx="4760571" cy="6147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379311-AACD-8B43-41A6-355D9BD3F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18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10FEEE-DEDE-E4E9-8759-B88CCFDEDF42}"/>
              </a:ext>
            </a:extLst>
          </p:cNvPr>
          <p:cNvSpPr txBox="1">
            <a:spLocks/>
          </p:cNvSpPr>
          <p:nvPr/>
        </p:nvSpPr>
        <p:spPr>
          <a:xfrm>
            <a:off x="1487488" y="2924175"/>
            <a:ext cx="9577387" cy="25209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tr-TR" altLang="en-US" sz="3400" b="1" dirty="0">
                <a:solidFill>
                  <a:srgbClr val="002060"/>
                </a:solidFill>
              </a:rPr>
              <a:t>keyifli çalışmalar...</a:t>
            </a: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7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BAE8-90B6-0076-9502-107BA49A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Karakter</a:t>
            </a:r>
            <a:r>
              <a:rPr lang="en-US" b="1" dirty="0">
                <a:solidFill>
                  <a:srgbClr val="002060"/>
                </a:solidFill>
              </a:rPr>
              <a:t>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88F-CB4D-AA88-AD1F-0EEF0F0F2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b="1" dirty="0"/>
              <a:t>VARCHAR2</a:t>
            </a:r>
            <a:r>
              <a:rPr lang="en-US" dirty="0"/>
              <a:t>: </a:t>
            </a:r>
            <a:r>
              <a:rPr lang="en-US" b="1" dirty="0"/>
              <a:t>4000</a:t>
            </a:r>
            <a:r>
              <a:rPr lang="en-US" dirty="0"/>
              <a:t> </a:t>
            </a:r>
            <a:r>
              <a:rPr lang="en-US" dirty="0" err="1"/>
              <a:t>taneye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tutabilen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saklanacak</a:t>
            </a:r>
            <a:r>
              <a:rPr lang="en-US" dirty="0"/>
              <a:t> </a:t>
            </a:r>
            <a:r>
              <a:rPr lang="en-US" dirty="0" err="1"/>
              <a:t>verinin</a:t>
            </a:r>
            <a:r>
              <a:rPr lang="en-US" dirty="0"/>
              <a:t> </a:t>
            </a:r>
            <a:r>
              <a:rPr lang="en-US" dirty="0" err="1"/>
              <a:t>başında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b="1" dirty="0" err="1"/>
              <a:t>boşluk</a:t>
            </a:r>
            <a:r>
              <a:rPr lang="en-US" dirty="0"/>
              <a:t> </a:t>
            </a:r>
            <a:r>
              <a:rPr lang="en-US" dirty="0" err="1"/>
              <a:t>karakteri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 </a:t>
            </a:r>
            <a:r>
              <a:rPr lang="en-US" dirty="0" err="1"/>
              <a:t>bunları</a:t>
            </a:r>
            <a:r>
              <a:rPr lang="en-US" dirty="0"/>
              <a:t> </a:t>
            </a:r>
            <a:r>
              <a:rPr lang="en-US" b="1" dirty="0" err="1"/>
              <a:t>silerek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 </a:t>
            </a:r>
            <a:r>
              <a:rPr lang="en-US" dirty="0" err="1"/>
              <a:t>boşluk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fazladan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tutmamış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NVARCHAR2</a:t>
            </a:r>
            <a:r>
              <a:rPr lang="en-US" dirty="0"/>
              <a:t>: </a:t>
            </a:r>
            <a:r>
              <a:rPr lang="en-US" dirty="0" err="1"/>
              <a:t>Değişken</a:t>
            </a:r>
            <a:r>
              <a:rPr lang="en-US" dirty="0"/>
              <a:t> </a:t>
            </a:r>
            <a:r>
              <a:rPr lang="en-US" dirty="0" err="1"/>
              <a:t>uzunlukta</a:t>
            </a:r>
            <a:r>
              <a:rPr lang="en-US" dirty="0"/>
              <a:t> </a:t>
            </a:r>
            <a:r>
              <a:rPr lang="en-US" b="1" dirty="0"/>
              <a:t>4000</a:t>
            </a:r>
            <a:r>
              <a:rPr lang="en-US" dirty="0"/>
              <a:t> </a:t>
            </a:r>
            <a:r>
              <a:rPr lang="en-US" dirty="0" err="1"/>
              <a:t>taneye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b="1" dirty="0"/>
              <a:t>Unicode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tutabilen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saklanacak</a:t>
            </a:r>
            <a:r>
              <a:rPr lang="en-US" dirty="0"/>
              <a:t> </a:t>
            </a:r>
            <a:r>
              <a:rPr lang="en-US" dirty="0" err="1"/>
              <a:t>verinin</a:t>
            </a:r>
            <a:r>
              <a:rPr lang="en-US" dirty="0"/>
              <a:t> </a:t>
            </a:r>
            <a:r>
              <a:rPr lang="en-US" dirty="0" err="1"/>
              <a:t>başında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b="1" dirty="0" err="1"/>
              <a:t>boşluk</a:t>
            </a:r>
            <a:r>
              <a:rPr lang="en-US" dirty="0"/>
              <a:t> </a:t>
            </a:r>
            <a:r>
              <a:rPr lang="en-US" dirty="0" err="1"/>
              <a:t>karakteri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 </a:t>
            </a:r>
            <a:r>
              <a:rPr lang="en-US" dirty="0" err="1"/>
              <a:t>bunları</a:t>
            </a:r>
            <a:r>
              <a:rPr lang="en-US" dirty="0"/>
              <a:t> </a:t>
            </a:r>
            <a:r>
              <a:rPr lang="en-US" b="1" dirty="0" err="1"/>
              <a:t>silerek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CHAR</a:t>
            </a:r>
            <a:r>
              <a:rPr lang="en-US" dirty="0"/>
              <a:t>: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uzunluklu</a:t>
            </a:r>
            <a:r>
              <a:rPr lang="en-US" dirty="0"/>
              <a:t> </a:t>
            </a:r>
            <a:r>
              <a:rPr lang="en-US" b="1" dirty="0"/>
              <a:t>2000</a:t>
            </a:r>
            <a:r>
              <a:rPr lang="en-US" dirty="0"/>
              <a:t> </a:t>
            </a:r>
            <a:r>
              <a:rPr lang="en-US" dirty="0" err="1"/>
              <a:t>taneye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b="1" dirty="0" err="1"/>
              <a:t>karakter</a:t>
            </a:r>
            <a:r>
              <a:rPr lang="en-US" b="1" dirty="0"/>
              <a:t>/byte </a:t>
            </a:r>
            <a:r>
              <a:rPr lang="en-US" dirty="0" err="1"/>
              <a:t>tutabilen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sayı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karakterden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girilirse</a:t>
            </a:r>
            <a:r>
              <a:rPr lang="en-US" dirty="0"/>
              <a:t>, oracle </a:t>
            </a:r>
            <a:r>
              <a:rPr lang="en-US" dirty="0" err="1"/>
              <a:t>boşluk</a:t>
            </a:r>
            <a:r>
              <a:rPr lang="en-US" dirty="0"/>
              <a:t> </a:t>
            </a:r>
            <a:r>
              <a:rPr lang="en-US" dirty="0" err="1"/>
              <a:t>karakteri</a:t>
            </a:r>
            <a:r>
              <a:rPr lang="en-US" dirty="0"/>
              <a:t> </a:t>
            </a:r>
            <a:r>
              <a:rPr lang="en-US" dirty="0" err="1"/>
              <a:t>ekleyerek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uzunluğa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getirir</a:t>
            </a:r>
            <a:r>
              <a:rPr lang="en-US" dirty="0"/>
              <a:t>. Char(20) </a:t>
            </a:r>
            <a:r>
              <a:rPr lang="en-US" dirty="0" err="1"/>
              <a:t>ile</a:t>
            </a:r>
            <a:r>
              <a:rPr lang="en-US" dirty="0"/>
              <a:t> Char(20 Byte) </a:t>
            </a:r>
            <a:r>
              <a:rPr lang="en-US" dirty="0" err="1"/>
              <a:t>aynıdır</a:t>
            </a:r>
            <a:r>
              <a:rPr lang="en-US" dirty="0"/>
              <a:t>.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uzunluk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girilmediğinde</a:t>
            </a:r>
            <a:r>
              <a:rPr lang="en-US" dirty="0"/>
              <a:t> default 1 </a:t>
            </a:r>
            <a:r>
              <a:rPr lang="en-US" dirty="0" err="1"/>
              <a:t>kabul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NCHAR</a:t>
            </a:r>
            <a:r>
              <a:rPr lang="en-US" dirty="0"/>
              <a:t>: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uzunlukta</a:t>
            </a:r>
            <a:r>
              <a:rPr lang="en-US" dirty="0"/>
              <a:t> </a:t>
            </a:r>
            <a:r>
              <a:rPr lang="en-US" b="1" dirty="0"/>
              <a:t>2000</a:t>
            </a:r>
            <a:r>
              <a:rPr lang="en-US" dirty="0"/>
              <a:t> </a:t>
            </a:r>
            <a:r>
              <a:rPr lang="en-US" dirty="0" err="1"/>
              <a:t>taneye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b="1" dirty="0"/>
              <a:t>Unicode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tutabilen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Unicode </a:t>
            </a:r>
            <a:r>
              <a:rPr lang="en-US" dirty="0" err="1"/>
              <a:t>karakterler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değişse</a:t>
            </a:r>
            <a:r>
              <a:rPr lang="en-US" dirty="0"/>
              <a:t> bile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karakterin</a:t>
            </a:r>
            <a:r>
              <a:rPr lang="en-US" dirty="0"/>
              <a:t> </a:t>
            </a:r>
            <a:r>
              <a:rPr lang="en-US" dirty="0" err="1"/>
              <a:t>kaydedilmesini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Bir </a:t>
            </a:r>
            <a:r>
              <a:rPr lang="en-US" b="1" dirty="0" err="1"/>
              <a:t>standartlaşma</a:t>
            </a:r>
            <a:r>
              <a:rPr lang="en-US" dirty="0"/>
              <a:t> </a:t>
            </a:r>
            <a:r>
              <a:rPr lang="en-US" dirty="0" err="1"/>
              <a:t>yapmış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ABF83-A35B-147C-8B8E-034E670A2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05C0-EFE1-F3C7-E205-4F0EBB8D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Sayı</a:t>
            </a:r>
            <a:r>
              <a:rPr lang="en-US" b="1" dirty="0">
                <a:solidFill>
                  <a:srgbClr val="002060"/>
                </a:solidFill>
              </a:rPr>
              <a:t>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96FD2-6725-F513-D0ED-6C4524EA9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7784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/>
              <a:t>NUMBER</a:t>
            </a:r>
            <a:r>
              <a:rPr lang="en-US" dirty="0"/>
              <a:t>: Number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tipiyle</a:t>
            </a:r>
            <a:r>
              <a:rPr lang="en-US" dirty="0"/>
              <a:t> </a:t>
            </a:r>
            <a:r>
              <a:rPr lang="en-US" b="1" dirty="0"/>
              <a:t>fixed-point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floating</a:t>
            </a:r>
            <a:r>
              <a:rPr lang="en-US" dirty="0"/>
              <a:t> </a:t>
            </a:r>
            <a:r>
              <a:rPr lang="en-US" b="1" dirty="0"/>
              <a:t>point</a:t>
            </a:r>
            <a:r>
              <a:rPr lang="en-US" dirty="0"/>
              <a:t> </a:t>
            </a:r>
            <a:r>
              <a:rPr lang="en-US" dirty="0" err="1"/>
              <a:t>sayıları</a:t>
            </a:r>
            <a:r>
              <a:rPr lang="en-US" dirty="0"/>
              <a:t> </a:t>
            </a:r>
            <a:r>
              <a:rPr lang="en-US" dirty="0" err="1"/>
              <a:t>saklanabilir</a:t>
            </a:r>
            <a:r>
              <a:rPr lang="en-US" dirty="0"/>
              <a:t>. </a:t>
            </a:r>
            <a:r>
              <a:rPr lang="en-US" dirty="0" err="1"/>
              <a:t>Bununla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b="1" dirty="0"/>
              <a:t>integer, float, decimal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sayılarda</a:t>
            </a:r>
            <a:r>
              <a:rPr lang="en-US" dirty="0"/>
              <a:t> number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tipiyle</a:t>
            </a:r>
            <a:r>
              <a:rPr lang="en-US" dirty="0"/>
              <a:t> </a:t>
            </a:r>
            <a:r>
              <a:rPr lang="en-US" dirty="0" err="1"/>
              <a:t>saklanabilir</a:t>
            </a:r>
            <a:r>
              <a:rPr lang="en-US" dirty="0"/>
              <a:t>. Tam </a:t>
            </a:r>
            <a:r>
              <a:rPr lang="en-US" dirty="0" err="1"/>
              <a:t>kısım</a:t>
            </a:r>
            <a:r>
              <a:rPr lang="en-US" dirty="0"/>
              <a:t> 38 </a:t>
            </a:r>
            <a:r>
              <a:rPr lang="en-US" dirty="0" err="1"/>
              <a:t>basamak</a:t>
            </a:r>
            <a:r>
              <a:rPr lang="en-US" dirty="0"/>
              <a:t> , </a:t>
            </a:r>
            <a:r>
              <a:rPr lang="en-US" dirty="0" err="1"/>
              <a:t>ondalık</a:t>
            </a:r>
            <a:r>
              <a:rPr lang="en-US" dirty="0"/>
              <a:t> </a:t>
            </a:r>
            <a:r>
              <a:rPr lang="en-US" dirty="0" err="1"/>
              <a:t>kısmın</a:t>
            </a:r>
            <a:r>
              <a:rPr lang="en-US" dirty="0"/>
              <a:t> </a:t>
            </a:r>
            <a:r>
              <a:rPr lang="en-US" dirty="0" err="1"/>
              <a:t>basamak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 da -130 </a:t>
            </a:r>
            <a:r>
              <a:rPr lang="en-US" dirty="0" err="1"/>
              <a:t>ile</a:t>
            </a:r>
            <a:r>
              <a:rPr lang="en-US" dirty="0"/>
              <a:t> 125 </a:t>
            </a:r>
            <a:r>
              <a:rPr lang="en-US" dirty="0" err="1"/>
              <a:t>arasındadır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b="1" dirty="0"/>
              <a:t>FLOAT</a:t>
            </a:r>
            <a:r>
              <a:rPr lang="en-US" dirty="0"/>
              <a:t>: Number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tipinin</a:t>
            </a:r>
            <a:r>
              <a:rPr lang="en-US" dirty="0"/>
              <a:t> alt tipi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düşünebilir</a:t>
            </a:r>
            <a:r>
              <a:rPr lang="en-US" dirty="0"/>
              <a:t>. Baz</a:t>
            </a:r>
            <a:r>
              <a:rPr lang="tr-TR" dirty="0"/>
              <a:t>ı </a:t>
            </a:r>
            <a:r>
              <a:rPr lang="en-US" dirty="0" err="1"/>
              <a:t>versiyon</a:t>
            </a:r>
            <a:r>
              <a:rPr lang="tr-TR" dirty="0"/>
              <a:t>larda</a:t>
            </a:r>
            <a:r>
              <a:rPr lang="en-US" dirty="0"/>
              <a:t>, Float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b="1" dirty="0" err="1"/>
              <a:t>Binary_Float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Binary_Double</a:t>
            </a:r>
            <a:r>
              <a:rPr lang="en-US" b="1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tipinin</a:t>
            </a:r>
            <a:r>
              <a:rPr lang="en-US" dirty="0"/>
              <a:t> </a:t>
            </a:r>
            <a:r>
              <a:rPr lang="en-US" dirty="0" err="1"/>
              <a:t>kullanılmasını</a:t>
            </a:r>
            <a:r>
              <a:rPr lang="en-US" dirty="0"/>
              <a:t> </a:t>
            </a:r>
            <a:r>
              <a:rPr lang="en-US" dirty="0" err="1"/>
              <a:t>önermektedir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: </a:t>
            </a:r>
            <a:r>
              <a:rPr lang="en-US" b="1" dirty="0"/>
              <a:t>5 byte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32-bit floating point </a:t>
            </a:r>
            <a:r>
              <a:rPr lang="en-US" dirty="0" err="1"/>
              <a:t>sayıları</a:t>
            </a:r>
            <a:r>
              <a:rPr lang="en-US" dirty="0"/>
              <a:t> </a:t>
            </a:r>
            <a:r>
              <a:rPr lang="en-US" dirty="0" err="1"/>
              <a:t>saklamak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DOUBLE</a:t>
            </a:r>
            <a:r>
              <a:rPr lang="en-US" dirty="0"/>
              <a:t>: </a:t>
            </a:r>
            <a:r>
              <a:rPr lang="en-US" b="1" dirty="0"/>
              <a:t>9 byte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kaplar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64-bit floating-point </a:t>
            </a:r>
            <a:r>
              <a:rPr lang="en-US" dirty="0" err="1"/>
              <a:t>sayıların</a:t>
            </a:r>
            <a:r>
              <a:rPr lang="en-US" dirty="0"/>
              <a:t> </a:t>
            </a:r>
            <a:r>
              <a:rPr lang="en-US" dirty="0" err="1"/>
              <a:t>saklanmasında</a:t>
            </a:r>
            <a:r>
              <a:rPr lang="en-US" dirty="0"/>
              <a:t> </a:t>
            </a:r>
            <a:r>
              <a:rPr lang="en-US" dirty="0" err="1"/>
              <a:t>kullanabilir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FD1C1-8CAA-EC83-8DE4-48E78E06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934" y="1825625"/>
            <a:ext cx="2948940" cy="2496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9FC7A-6F1D-3F20-1EDE-E50D46B53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15E4-BE20-5094-157C-EEF9E0D0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Boolean Veri </a:t>
            </a:r>
            <a:r>
              <a:rPr lang="en-US" b="1" dirty="0" err="1"/>
              <a:t>Tipleri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C1D9-48B7-B37C-0E02-8B75017D1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Boolean, </a:t>
            </a:r>
            <a:r>
              <a:rPr lang="en-US" dirty="0" err="1"/>
              <a:t>mantıksal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/>
              <a:t>TRUE, FALSE </a:t>
            </a:r>
            <a:r>
              <a:rPr lang="en-US" b="1" dirty="0" err="1"/>
              <a:t>ve</a:t>
            </a:r>
            <a:r>
              <a:rPr lang="en-US" b="1" dirty="0"/>
              <a:t> NULL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. </a:t>
            </a:r>
            <a:r>
              <a:rPr lang="en-US" dirty="0" err="1"/>
              <a:t>Direk</a:t>
            </a:r>
            <a:r>
              <a:rPr lang="en-US" dirty="0"/>
              <a:t> </a:t>
            </a:r>
            <a:r>
              <a:rPr lang="en-US" dirty="0" err="1"/>
              <a:t>tanımlama</a:t>
            </a:r>
            <a:r>
              <a:rPr lang="en-US" dirty="0"/>
              <a:t> </a:t>
            </a:r>
            <a:r>
              <a:rPr lang="en-US" dirty="0" err="1"/>
              <a:t>bloğunda</a:t>
            </a:r>
            <a:r>
              <a:rPr lang="en-US" dirty="0"/>
              <a:t> </a:t>
            </a:r>
            <a:r>
              <a:rPr lang="en-US" dirty="0" err="1"/>
              <a:t>atama</a:t>
            </a:r>
            <a:r>
              <a:rPr lang="en-US" dirty="0"/>
              <a:t> </a:t>
            </a:r>
            <a:r>
              <a:rPr lang="en-US" dirty="0" err="1"/>
              <a:t>yapılabilir</a:t>
            </a:r>
            <a:r>
              <a:rPr lang="en-US" dirty="0"/>
              <a:t>. ‘TRUE’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hataya</a:t>
            </a:r>
            <a:r>
              <a:rPr lang="en-US" dirty="0"/>
              <a:t> </a:t>
            </a:r>
            <a:r>
              <a:rPr lang="en-US" dirty="0" err="1"/>
              <a:t>sebep</a:t>
            </a:r>
            <a:r>
              <a:rPr lang="en-US" dirty="0"/>
              <a:t> </a:t>
            </a:r>
            <a:r>
              <a:rPr lang="en-US" dirty="0" err="1"/>
              <a:t>olmaktadır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33A3-0DDD-AECA-1528-E59D3479F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38" y="3429000"/>
            <a:ext cx="8754422" cy="2129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BD7CE-75DF-1010-F508-4D571BD0A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6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7F7B-D2B5-B3B2-5502-3029DFF5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Tarih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Zaman Data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AFDE-84BD-355C-6183-317F7A54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err="1"/>
              <a:t>Tarih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Zaman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/>
              <a:t>DATE, TIMESTAMP </a:t>
            </a:r>
            <a:r>
              <a:rPr lang="en-US" b="1" dirty="0" err="1"/>
              <a:t>ve</a:t>
            </a:r>
            <a:r>
              <a:rPr lang="en-US" b="1" dirty="0"/>
              <a:t> INTERVAL </a:t>
            </a:r>
            <a:r>
              <a:rPr lang="en-US" dirty="0" err="1"/>
              <a:t>tipleri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DATE</a:t>
            </a:r>
            <a:r>
              <a:rPr lang="en-US" dirty="0"/>
              <a:t>: Date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 err="1"/>
              <a:t>saniye</a:t>
            </a:r>
            <a:r>
              <a:rPr lang="en-US" b="1" dirty="0"/>
              <a:t>, </a:t>
            </a:r>
            <a:r>
              <a:rPr lang="en-US" b="1" dirty="0" err="1"/>
              <a:t>dakika</a:t>
            </a:r>
            <a:r>
              <a:rPr lang="en-US" b="1" dirty="0"/>
              <a:t>, </a:t>
            </a:r>
            <a:r>
              <a:rPr lang="en-US" b="1" dirty="0" err="1"/>
              <a:t>saat</a:t>
            </a:r>
            <a:r>
              <a:rPr lang="en-US" b="1" dirty="0"/>
              <a:t>, </a:t>
            </a:r>
            <a:r>
              <a:rPr lang="en-US" b="1" dirty="0" err="1"/>
              <a:t>gün</a:t>
            </a:r>
            <a:r>
              <a:rPr lang="en-US" b="1" dirty="0"/>
              <a:t>, ay, </a:t>
            </a:r>
            <a:r>
              <a:rPr lang="en-US" b="1" dirty="0" err="1"/>
              <a:t>yıl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yüzyıl</a:t>
            </a:r>
            <a:r>
              <a:rPr lang="en-US" b="1" dirty="0"/>
              <a:t> </a:t>
            </a:r>
            <a:r>
              <a:rPr lang="en-US" dirty="0" err="1"/>
              <a:t>bilgisini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TIMESTAMP</a:t>
            </a:r>
            <a:r>
              <a:rPr lang="en-US" dirty="0"/>
              <a:t>: Date </a:t>
            </a:r>
            <a:r>
              <a:rPr lang="en-US" dirty="0" err="1"/>
              <a:t>ve</a:t>
            </a:r>
            <a:r>
              <a:rPr lang="en-US" dirty="0"/>
              <a:t> timestamp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fark timestamp de </a:t>
            </a:r>
            <a:r>
              <a:rPr lang="en-US" b="1" dirty="0" err="1"/>
              <a:t>saniye</a:t>
            </a:r>
            <a:r>
              <a:rPr lang="en-US" dirty="0"/>
              <a:t> </a:t>
            </a:r>
            <a:r>
              <a:rPr lang="en-US" dirty="0" err="1"/>
              <a:t>kısmı</a:t>
            </a:r>
            <a:r>
              <a:rPr lang="en-US" dirty="0"/>
              <a:t> </a:t>
            </a:r>
            <a:r>
              <a:rPr lang="en-US" b="1" dirty="0" err="1"/>
              <a:t>kesirli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 Default da </a:t>
            </a:r>
            <a:r>
              <a:rPr lang="en-US" b="1" dirty="0"/>
              <a:t>6 </a:t>
            </a:r>
            <a:r>
              <a:rPr lang="en-US" b="1" dirty="0" err="1"/>
              <a:t>hanesi</a:t>
            </a:r>
            <a:r>
              <a:rPr lang="en-US" b="1" dirty="0"/>
              <a:t> </a:t>
            </a:r>
            <a:r>
              <a:rPr lang="en-US" dirty="0" err="1"/>
              <a:t>vardır</a:t>
            </a:r>
            <a:r>
              <a:rPr lang="en-US" dirty="0"/>
              <a:t>, </a:t>
            </a:r>
            <a:r>
              <a:rPr lang="en-US" dirty="0" err="1"/>
              <a:t>fakat</a:t>
            </a:r>
            <a:r>
              <a:rPr lang="en-US" dirty="0"/>
              <a:t> 0-9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verebilir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TIMESTAMP</a:t>
            </a:r>
            <a:r>
              <a:rPr lang="en-US" dirty="0"/>
              <a:t>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TIME</a:t>
            </a:r>
            <a:r>
              <a:rPr lang="en-US" dirty="0"/>
              <a:t> </a:t>
            </a:r>
            <a:r>
              <a:rPr lang="en-US" b="1" dirty="0"/>
              <a:t>ZONE</a:t>
            </a:r>
            <a:r>
              <a:rPr lang="en-US" dirty="0"/>
              <a:t>: </a:t>
            </a:r>
            <a:r>
              <a:rPr lang="en-US" dirty="0" err="1"/>
              <a:t>Timestamp’den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farkı</a:t>
            </a:r>
            <a:r>
              <a:rPr lang="en-US" dirty="0"/>
              <a:t> </a:t>
            </a:r>
            <a:r>
              <a:rPr lang="en-US" b="1" dirty="0"/>
              <a:t>time zone </a:t>
            </a:r>
            <a:r>
              <a:rPr lang="en-US" dirty="0" err="1"/>
              <a:t>bilgisini</a:t>
            </a:r>
            <a:r>
              <a:rPr lang="en-US" dirty="0"/>
              <a:t> de </a:t>
            </a:r>
            <a:r>
              <a:rPr lang="en-US" dirty="0" err="1"/>
              <a:t>saklar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TIMESTAMP</a:t>
            </a:r>
            <a:r>
              <a:rPr lang="en-US" dirty="0"/>
              <a:t>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LOCAL</a:t>
            </a:r>
            <a:r>
              <a:rPr lang="en-US" dirty="0"/>
              <a:t> </a:t>
            </a:r>
            <a:r>
              <a:rPr lang="en-US" b="1" dirty="0"/>
              <a:t>TIME</a:t>
            </a:r>
            <a:r>
              <a:rPr lang="en-US" dirty="0"/>
              <a:t> </a:t>
            </a:r>
            <a:r>
              <a:rPr lang="en-US" b="1" dirty="0"/>
              <a:t>ZONE</a:t>
            </a:r>
            <a:r>
              <a:rPr lang="en-US" dirty="0"/>
              <a:t>: </a:t>
            </a:r>
            <a:r>
              <a:rPr lang="en-US" dirty="0" err="1"/>
              <a:t>Saat</a:t>
            </a:r>
            <a:r>
              <a:rPr lang="en-US" dirty="0"/>
              <a:t>, </a:t>
            </a:r>
            <a:r>
              <a:rPr lang="en-US" dirty="0" err="1"/>
              <a:t>tarih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Time zone </a:t>
            </a:r>
            <a:r>
              <a:rPr lang="en-US" dirty="0" err="1"/>
              <a:t>bilgisini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programın</a:t>
            </a:r>
            <a:r>
              <a:rPr lang="en-US" dirty="0"/>
              <a:t> </a:t>
            </a:r>
            <a:r>
              <a:rPr lang="en-US" dirty="0" err="1"/>
              <a:t>çalıştığı</a:t>
            </a:r>
            <a:r>
              <a:rPr lang="en-US" dirty="0"/>
              <a:t> </a:t>
            </a:r>
            <a:r>
              <a:rPr lang="en-US" dirty="0" err="1"/>
              <a:t>istemciden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tr-TR" dirty="0"/>
              <a:t>.</a:t>
            </a:r>
          </a:p>
          <a:p>
            <a:pPr algn="just"/>
            <a:r>
              <a:rPr lang="en-US" b="1" dirty="0"/>
              <a:t>INTERVAL</a:t>
            </a:r>
            <a:r>
              <a:rPr lang="en-US" dirty="0"/>
              <a:t> </a:t>
            </a:r>
            <a:r>
              <a:rPr lang="en-US" b="1" dirty="0"/>
              <a:t>YEAR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MONTH</a:t>
            </a:r>
            <a:r>
              <a:rPr lang="en-US" dirty="0"/>
              <a:t>: Bu </a:t>
            </a:r>
            <a:r>
              <a:rPr lang="en-US" dirty="0" err="1"/>
              <a:t>veri</a:t>
            </a:r>
            <a:r>
              <a:rPr lang="en-US" dirty="0"/>
              <a:t> tipi, </a:t>
            </a:r>
            <a:r>
              <a:rPr lang="en-US" dirty="0" err="1"/>
              <a:t>yıl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ay </a:t>
            </a:r>
            <a:r>
              <a:rPr lang="en-US" dirty="0" err="1"/>
              <a:t>cinsinden</a:t>
            </a:r>
            <a:r>
              <a:rPr lang="en-US" dirty="0"/>
              <a:t> </a:t>
            </a:r>
            <a:r>
              <a:rPr lang="en-US" b="1" dirty="0" err="1"/>
              <a:t>aralık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INTERVAL</a:t>
            </a:r>
            <a:r>
              <a:rPr lang="en-US" dirty="0"/>
              <a:t> </a:t>
            </a:r>
            <a:r>
              <a:rPr lang="en-US" b="1" dirty="0"/>
              <a:t>DAY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SECOND</a:t>
            </a:r>
            <a:r>
              <a:rPr lang="en-US" dirty="0"/>
              <a:t>: </a:t>
            </a:r>
            <a:r>
              <a:rPr lang="en-US" dirty="0" err="1"/>
              <a:t>Gün</a:t>
            </a:r>
            <a:r>
              <a:rPr lang="en-US" dirty="0"/>
              <a:t>, </a:t>
            </a:r>
            <a:r>
              <a:rPr lang="en-US" dirty="0" err="1"/>
              <a:t>saat</a:t>
            </a:r>
            <a:r>
              <a:rPr lang="en-US" dirty="0"/>
              <a:t>, </a:t>
            </a:r>
            <a:r>
              <a:rPr lang="en-US" dirty="0" err="1"/>
              <a:t>dakika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cinsinden</a:t>
            </a:r>
            <a:r>
              <a:rPr lang="en-US" dirty="0"/>
              <a:t> </a:t>
            </a:r>
            <a:r>
              <a:rPr lang="en-US" b="1" dirty="0"/>
              <a:t>zaman </a:t>
            </a:r>
            <a:r>
              <a:rPr lang="en-US" b="1" dirty="0" err="1"/>
              <a:t>aralığı</a:t>
            </a:r>
            <a:r>
              <a:rPr lang="en-US" dirty="0" err="1"/>
              <a:t>nı</a:t>
            </a:r>
            <a:r>
              <a:rPr lang="en-US" dirty="0"/>
              <a:t> </a:t>
            </a:r>
            <a:r>
              <a:rPr lang="en-US" dirty="0" err="1"/>
              <a:t>saklayan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165A5-F225-6D60-9409-127E8521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0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3152</Words>
  <Application>Microsoft Office PowerPoint</Application>
  <PresentationFormat>Widescreen</PresentationFormat>
  <Paragraphs>370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Oracle DB &amp; SQL Developer  Bölüm - IV</vt:lpstr>
      <vt:lpstr>Ajanda</vt:lpstr>
      <vt:lpstr>PL/SQL </vt:lpstr>
      <vt:lpstr>PL/SQL’in Özelliklerini maddelersek; </vt:lpstr>
      <vt:lpstr>PL/SQL’de Veri Tipleri</vt:lpstr>
      <vt:lpstr>Karakter Veri Tipleri</vt:lpstr>
      <vt:lpstr>Sayı Veri Tipleri</vt:lpstr>
      <vt:lpstr>Boolean Veri Tipleri</vt:lpstr>
      <vt:lpstr>Tarih ve Zaman Data Tipleri</vt:lpstr>
      <vt:lpstr>LONG ve RAW Veri Tipleri</vt:lpstr>
      <vt:lpstr>Büyük Nesne Veri Tipleri</vt:lpstr>
      <vt:lpstr>ROWID Veri Tipleri</vt:lpstr>
      <vt:lpstr>ANSI, DB/2,SQL/DS Veri Tipleri </vt:lpstr>
      <vt:lpstr>ANSI, DB/2,SQL/DS Veri Tipleri </vt:lpstr>
      <vt:lpstr>PL/SQL’de Operatörler</vt:lpstr>
      <vt:lpstr>PL/SQL’de Atama İşlemleri</vt:lpstr>
      <vt:lpstr>PL/SQL’DE Değişkenler Ve Sabitler</vt:lpstr>
      <vt:lpstr>PL/SQL’de Blok Yapısı</vt:lpstr>
      <vt:lpstr>Anonim Bloklar; </vt:lpstr>
      <vt:lpstr>Yordam Bloklar;</vt:lpstr>
      <vt:lpstr>Fonksiyonlar için blok yapısı;</vt:lpstr>
      <vt:lpstr>PL/SQL’de Sıra Yapısı (Sequence) </vt:lpstr>
      <vt:lpstr>PL/SQL’de Sıra Yapısı (Sequence) </vt:lpstr>
      <vt:lpstr>PL/SQL’de Hata İşleme ( Error Handling) </vt:lpstr>
      <vt:lpstr>PL/SQL’de Hata İşleme ( Error Handling) </vt:lpstr>
      <vt:lpstr>PowerPoint Presentation</vt:lpstr>
      <vt:lpstr>PowerPoint Presentation</vt:lpstr>
      <vt:lpstr>PowerPoint Presentation</vt:lpstr>
      <vt:lpstr>PL/SQL’de Akış Kontrol Yapıları</vt:lpstr>
      <vt:lpstr>IF –THEN Yapısı</vt:lpstr>
      <vt:lpstr>IF –THEN Yapısı</vt:lpstr>
      <vt:lpstr>IF - THEN – ELSE Yapısı</vt:lpstr>
      <vt:lpstr>IF - THEN – ELSE Yapısı</vt:lpstr>
      <vt:lpstr>IF - THEN – ELSEIF Yapısı</vt:lpstr>
      <vt:lpstr>IF - THEN – ELSEIF Yapısı</vt:lpstr>
      <vt:lpstr>CASE Yapısı</vt:lpstr>
      <vt:lpstr>CASE Yapısı</vt:lpstr>
      <vt:lpstr>LOOP Yapısı</vt:lpstr>
      <vt:lpstr>EXIT Yapısı</vt:lpstr>
      <vt:lpstr>PowerPoint Presentation</vt:lpstr>
      <vt:lpstr>EXIT- WHEN Yapısı</vt:lpstr>
      <vt:lpstr>EXIT- WHEN Yapısı</vt:lpstr>
      <vt:lpstr>WHILE – LOOP Yapısı</vt:lpstr>
      <vt:lpstr>WHILE – LOOP Yapısı</vt:lpstr>
      <vt:lpstr>FOR – LOOP Yapısı</vt:lpstr>
      <vt:lpstr>FOR – LOOP Yapısı</vt:lpstr>
      <vt:lpstr>GOTO Yapısı </vt:lpstr>
      <vt:lpstr>GOTO Yapısı </vt:lpstr>
      <vt:lpstr>NULL Yapısı</vt:lpstr>
      <vt:lpstr>NULL Yapısı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Oracle Database 21c Express Edition and SQL Developer</dc:title>
  <dc:creator>Nano</dc:creator>
  <cp:lastModifiedBy>Nano</cp:lastModifiedBy>
  <cp:revision>365</cp:revision>
  <dcterms:created xsi:type="dcterms:W3CDTF">2023-05-01T21:41:46Z</dcterms:created>
  <dcterms:modified xsi:type="dcterms:W3CDTF">2023-05-24T12:13:05Z</dcterms:modified>
</cp:coreProperties>
</file>